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86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20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8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24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5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76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70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20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89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8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93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E7008-90CC-4D6A-9956-0766EC1EE4EA}" type="datetimeFigureOut">
              <a:rPr lang="fr-FR" smtClean="0"/>
              <a:t>28/01/2012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6CAA-1996-4B04-A13F-D085E321D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03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.duchesne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fontScale="90000"/>
          </a:bodyPr>
          <a:lstStyle/>
          <a:p>
            <a:r>
              <a:rPr lang="fr-FR" b="1" dirty="0">
                <a:latin typeface="Action Man" pitchFamily="2" charset="0"/>
              </a:rPr>
              <a:t>Les mondes arctiques, </a:t>
            </a:r>
            <a:r>
              <a:rPr lang="fr-FR" b="1" dirty="0" smtClean="0">
                <a:latin typeface="Action Man" pitchFamily="2" charset="0"/>
              </a:rPr>
              <a:t/>
            </a:r>
            <a:br>
              <a:rPr lang="fr-FR" b="1" dirty="0" smtClean="0">
                <a:latin typeface="Action Man" pitchFamily="2" charset="0"/>
              </a:rPr>
            </a:br>
            <a:r>
              <a:rPr lang="fr-FR" b="1" dirty="0" smtClean="0">
                <a:latin typeface="Action Man" pitchFamily="2" charset="0"/>
              </a:rPr>
              <a:t>une </a:t>
            </a:r>
            <a:r>
              <a:rPr lang="fr-FR" b="1" dirty="0">
                <a:latin typeface="Action Man" pitchFamily="2" charset="0"/>
              </a:rPr>
              <a:t>nouvelle frontière </a:t>
            </a:r>
            <a:r>
              <a:rPr lang="fr-FR" b="1" dirty="0" smtClean="0">
                <a:latin typeface="Action Man" pitchFamily="2" charset="0"/>
              </a:rPr>
              <a:t/>
            </a:r>
            <a:br>
              <a:rPr lang="fr-FR" b="1" dirty="0" smtClean="0">
                <a:latin typeface="Action Man" pitchFamily="2" charset="0"/>
              </a:rPr>
            </a:br>
            <a:r>
              <a:rPr lang="fr-FR" b="1" dirty="0" smtClean="0">
                <a:latin typeface="Action Man" pitchFamily="2" charset="0"/>
              </a:rPr>
              <a:t>sur </a:t>
            </a:r>
            <a:r>
              <a:rPr lang="fr-FR" b="1" dirty="0">
                <a:latin typeface="Action Man" pitchFamily="2" charset="0"/>
              </a:rPr>
              <a:t>notre planète </a:t>
            </a:r>
            <a:endParaRPr lang="fr-FR" dirty="0">
              <a:latin typeface="Action Man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5733256"/>
            <a:ext cx="2843808" cy="1323439"/>
          </a:xfrm>
          <a:prstGeom prst="rect">
            <a:avLst/>
          </a:prstGeom>
          <a:noFill/>
          <a:ln w="38100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3175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Duchesne Alexandre</a:t>
            </a:r>
          </a:p>
          <a:p>
            <a:r>
              <a:rPr lang="fr-FR" sz="1600" b="1" dirty="0" smtClean="0"/>
              <a:t>Lycée français de </a:t>
            </a:r>
            <a:r>
              <a:rPr lang="fr-FR" sz="1600" b="1" dirty="0" err="1" smtClean="0"/>
              <a:t>Riyadh</a:t>
            </a:r>
            <a:r>
              <a:rPr lang="fr-FR" sz="1600" b="1" dirty="0" smtClean="0"/>
              <a:t> (Arabie Saoudite) – AEFE</a:t>
            </a:r>
          </a:p>
          <a:p>
            <a:r>
              <a:rPr lang="fr-FR" sz="1600" b="1" dirty="0" smtClean="0">
                <a:hlinkClick r:id="rId3"/>
              </a:rPr>
              <a:t>Al.duchesne@gmail.com</a:t>
            </a:r>
            <a:endParaRPr lang="fr-FR" sz="1600" b="1" dirty="0" smtClean="0"/>
          </a:p>
          <a:p>
            <a:endParaRPr lang="fr-FR" sz="1600" b="1" dirty="0" smtClean="0"/>
          </a:p>
        </p:txBody>
      </p:sp>
      <p:pic>
        <p:nvPicPr>
          <p:cNvPr id="6" name="Imag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905500"/>
            <a:ext cx="1143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6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-35807"/>
            <a:ext cx="6480720" cy="689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lipse 2"/>
          <p:cNvSpPr/>
          <p:nvPr/>
        </p:nvSpPr>
        <p:spPr>
          <a:xfrm>
            <a:off x="683568" y="0"/>
            <a:ext cx="7632848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5" name="Groupe 34"/>
          <p:cNvGrpSpPr/>
          <p:nvPr/>
        </p:nvGrpSpPr>
        <p:grpSpPr>
          <a:xfrm>
            <a:off x="1229710" y="167640"/>
            <a:ext cx="5110130" cy="6690360"/>
            <a:chOff x="1229710" y="167640"/>
            <a:chExt cx="5110130" cy="6690360"/>
          </a:xfrm>
        </p:grpSpPr>
        <p:sp>
          <p:nvSpPr>
            <p:cNvPr id="11" name="Forme libre 10"/>
            <p:cNvSpPr/>
            <p:nvPr/>
          </p:nvSpPr>
          <p:spPr>
            <a:xfrm>
              <a:off x="2017986" y="189186"/>
              <a:ext cx="1907628" cy="1797269"/>
            </a:xfrm>
            <a:custGeom>
              <a:avLst/>
              <a:gdLst>
                <a:gd name="connsiteX0" fmla="*/ 1213945 w 1907628"/>
                <a:gd name="connsiteY0" fmla="*/ 0 h 1797269"/>
                <a:gd name="connsiteX1" fmla="*/ 1907628 w 1907628"/>
                <a:gd name="connsiteY1" fmla="*/ 961697 h 1797269"/>
                <a:gd name="connsiteX2" fmla="*/ 1119352 w 1907628"/>
                <a:gd name="connsiteY2" fmla="*/ 1797269 h 1797269"/>
                <a:gd name="connsiteX3" fmla="*/ 0 w 1907628"/>
                <a:gd name="connsiteY3" fmla="*/ 662152 h 1797269"/>
                <a:gd name="connsiteX4" fmla="*/ 0 w 1907628"/>
                <a:gd name="connsiteY4" fmla="*/ 662152 h 179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7628" h="1797269">
                  <a:moveTo>
                    <a:pt x="1213945" y="0"/>
                  </a:moveTo>
                  <a:lnTo>
                    <a:pt x="1907628" y="961697"/>
                  </a:lnTo>
                  <a:lnTo>
                    <a:pt x="1119352" y="1797269"/>
                  </a:lnTo>
                  <a:lnTo>
                    <a:pt x="0" y="662152"/>
                  </a:lnTo>
                  <a:lnTo>
                    <a:pt x="0" y="662152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1229710" y="1986455"/>
              <a:ext cx="1891862" cy="3279228"/>
            </a:xfrm>
            <a:custGeom>
              <a:avLst/>
              <a:gdLst>
                <a:gd name="connsiteX0" fmla="*/ 1891862 w 1891862"/>
                <a:gd name="connsiteY0" fmla="*/ 0 h 3279228"/>
                <a:gd name="connsiteX1" fmla="*/ 1008993 w 1891862"/>
                <a:gd name="connsiteY1" fmla="*/ 3042745 h 3279228"/>
                <a:gd name="connsiteX2" fmla="*/ 0 w 1891862"/>
                <a:gd name="connsiteY2" fmla="*/ 3279228 h 327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91862" h="3279228">
                  <a:moveTo>
                    <a:pt x="1891862" y="0"/>
                  </a:moveTo>
                  <a:lnTo>
                    <a:pt x="1008993" y="3042745"/>
                  </a:lnTo>
                  <a:lnTo>
                    <a:pt x="0" y="3279228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2049517" y="4209393"/>
              <a:ext cx="2317531" cy="1797269"/>
            </a:xfrm>
            <a:custGeom>
              <a:avLst/>
              <a:gdLst>
                <a:gd name="connsiteX0" fmla="*/ 1182414 w 2317531"/>
                <a:gd name="connsiteY0" fmla="*/ 0 h 1797269"/>
                <a:gd name="connsiteX1" fmla="*/ 0 w 2317531"/>
                <a:gd name="connsiteY1" fmla="*/ 1797269 h 1797269"/>
                <a:gd name="connsiteX2" fmla="*/ 1734207 w 2317531"/>
                <a:gd name="connsiteY2" fmla="*/ 1623848 h 1797269"/>
                <a:gd name="connsiteX3" fmla="*/ 2317531 w 2317531"/>
                <a:gd name="connsiteY3" fmla="*/ 425669 h 1797269"/>
                <a:gd name="connsiteX4" fmla="*/ 1182414 w 2317531"/>
                <a:gd name="connsiteY4" fmla="*/ 0 h 179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531" h="1797269">
                  <a:moveTo>
                    <a:pt x="1182414" y="0"/>
                  </a:moveTo>
                  <a:lnTo>
                    <a:pt x="0" y="1797269"/>
                  </a:lnTo>
                  <a:lnTo>
                    <a:pt x="1734207" y="1623848"/>
                  </a:lnTo>
                  <a:lnTo>
                    <a:pt x="2317531" y="425669"/>
                  </a:lnTo>
                  <a:lnTo>
                    <a:pt x="1182414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326524" y="6227379"/>
              <a:ext cx="614855" cy="457200"/>
            </a:xfrm>
            <a:custGeom>
              <a:avLst/>
              <a:gdLst>
                <a:gd name="connsiteX0" fmla="*/ 110359 w 614855"/>
                <a:gd name="connsiteY0" fmla="*/ 0 h 457200"/>
                <a:gd name="connsiteX1" fmla="*/ 614855 w 614855"/>
                <a:gd name="connsiteY1" fmla="*/ 236483 h 457200"/>
                <a:gd name="connsiteX2" fmla="*/ 362607 w 614855"/>
                <a:gd name="connsiteY2" fmla="*/ 457200 h 457200"/>
                <a:gd name="connsiteX3" fmla="*/ 0 w 614855"/>
                <a:gd name="connsiteY3" fmla="*/ 252249 h 457200"/>
                <a:gd name="connsiteX4" fmla="*/ 110359 w 614855"/>
                <a:gd name="connsiteY4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4855" h="457200">
                  <a:moveTo>
                    <a:pt x="110359" y="0"/>
                  </a:moveTo>
                  <a:lnTo>
                    <a:pt x="614855" y="236483"/>
                  </a:lnTo>
                  <a:lnTo>
                    <a:pt x="362607" y="457200"/>
                  </a:lnTo>
                  <a:lnTo>
                    <a:pt x="0" y="252249"/>
                  </a:lnTo>
                  <a:lnTo>
                    <a:pt x="110359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4932040" y="5707118"/>
              <a:ext cx="788276" cy="1150882"/>
            </a:xfrm>
            <a:custGeom>
              <a:avLst/>
              <a:gdLst>
                <a:gd name="connsiteX0" fmla="*/ 47296 w 788276"/>
                <a:gd name="connsiteY0" fmla="*/ 1103586 h 1150882"/>
                <a:gd name="connsiteX1" fmla="*/ 394138 w 788276"/>
                <a:gd name="connsiteY1" fmla="*/ 47296 h 1150882"/>
                <a:gd name="connsiteX2" fmla="*/ 788276 w 788276"/>
                <a:gd name="connsiteY2" fmla="*/ 0 h 1150882"/>
                <a:gd name="connsiteX3" fmla="*/ 788276 w 788276"/>
                <a:gd name="connsiteY3" fmla="*/ 236482 h 1150882"/>
                <a:gd name="connsiteX4" fmla="*/ 409903 w 788276"/>
                <a:gd name="connsiteY4" fmla="*/ 362607 h 1150882"/>
                <a:gd name="connsiteX5" fmla="*/ 236483 w 788276"/>
                <a:gd name="connsiteY5" fmla="*/ 1119351 h 1150882"/>
                <a:gd name="connsiteX6" fmla="*/ 0 w 788276"/>
                <a:gd name="connsiteY6" fmla="*/ 1150882 h 1150882"/>
                <a:gd name="connsiteX7" fmla="*/ 0 w 788276"/>
                <a:gd name="connsiteY7" fmla="*/ 1150882 h 1150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8276" h="1150882">
                  <a:moveTo>
                    <a:pt x="47296" y="1103586"/>
                  </a:moveTo>
                  <a:lnTo>
                    <a:pt x="394138" y="47296"/>
                  </a:lnTo>
                  <a:lnTo>
                    <a:pt x="788276" y="0"/>
                  </a:lnTo>
                  <a:lnTo>
                    <a:pt x="788276" y="236482"/>
                  </a:lnTo>
                  <a:lnTo>
                    <a:pt x="409903" y="362607"/>
                  </a:lnTo>
                  <a:lnTo>
                    <a:pt x="236483" y="1119351"/>
                  </a:lnTo>
                  <a:lnTo>
                    <a:pt x="0" y="1150882"/>
                  </a:lnTo>
                  <a:lnTo>
                    <a:pt x="0" y="1150882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5175115" y="6001966"/>
              <a:ext cx="476655" cy="807396"/>
            </a:xfrm>
            <a:custGeom>
              <a:avLst/>
              <a:gdLst>
                <a:gd name="connsiteX0" fmla="*/ 262647 w 476655"/>
                <a:gd name="connsiteY0" fmla="*/ 0 h 807396"/>
                <a:gd name="connsiteX1" fmla="*/ 476655 w 476655"/>
                <a:gd name="connsiteY1" fmla="*/ 272374 h 807396"/>
                <a:gd name="connsiteX2" fmla="*/ 340468 w 476655"/>
                <a:gd name="connsiteY2" fmla="*/ 758757 h 807396"/>
                <a:gd name="connsiteX3" fmla="*/ 0 w 476655"/>
                <a:gd name="connsiteY3" fmla="*/ 807396 h 807396"/>
                <a:gd name="connsiteX4" fmla="*/ 0 w 476655"/>
                <a:gd name="connsiteY4" fmla="*/ 807396 h 807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655" h="807396">
                  <a:moveTo>
                    <a:pt x="262647" y="0"/>
                  </a:moveTo>
                  <a:lnTo>
                    <a:pt x="476655" y="272374"/>
                  </a:lnTo>
                  <a:lnTo>
                    <a:pt x="340468" y="758757"/>
                  </a:lnTo>
                  <a:lnTo>
                    <a:pt x="0" y="807396"/>
                  </a:lnTo>
                  <a:lnTo>
                    <a:pt x="0" y="807396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5661498" y="5933872"/>
              <a:ext cx="457200" cy="768485"/>
            </a:xfrm>
            <a:custGeom>
              <a:avLst/>
              <a:gdLst>
                <a:gd name="connsiteX0" fmla="*/ 68093 w 457200"/>
                <a:gd name="connsiteY0" fmla="*/ 0 h 768485"/>
                <a:gd name="connsiteX1" fmla="*/ 457200 w 457200"/>
                <a:gd name="connsiteY1" fmla="*/ 603115 h 768485"/>
                <a:gd name="connsiteX2" fmla="*/ 29183 w 457200"/>
                <a:gd name="connsiteY2" fmla="*/ 768485 h 768485"/>
                <a:gd name="connsiteX3" fmla="*/ 0 w 457200"/>
                <a:gd name="connsiteY3" fmla="*/ 350196 h 76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200" h="768485">
                  <a:moveTo>
                    <a:pt x="68093" y="0"/>
                  </a:moveTo>
                  <a:lnTo>
                    <a:pt x="457200" y="603115"/>
                  </a:lnTo>
                  <a:lnTo>
                    <a:pt x="29183" y="768485"/>
                  </a:lnTo>
                  <a:lnTo>
                    <a:pt x="0" y="350196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4114800" y="167640"/>
              <a:ext cx="2225040" cy="5775960"/>
            </a:xfrm>
            <a:custGeom>
              <a:avLst/>
              <a:gdLst>
                <a:gd name="connsiteX0" fmla="*/ 1615440 w 2225040"/>
                <a:gd name="connsiteY0" fmla="*/ 5532120 h 5775960"/>
                <a:gd name="connsiteX1" fmla="*/ 2225040 w 2225040"/>
                <a:gd name="connsiteY1" fmla="*/ 5775960 h 5775960"/>
                <a:gd name="connsiteX2" fmla="*/ 1722120 w 2225040"/>
                <a:gd name="connsiteY2" fmla="*/ 2011680 h 5775960"/>
                <a:gd name="connsiteX3" fmla="*/ 0 w 2225040"/>
                <a:gd name="connsiteY3" fmla="*/ 899160 h 5775960"/>
                <a:gd name="connsiteX4" fmla="*/ 1463040 w 2225040"/>
                <a:gd name="connsiteY4" fmla="*/ 0 h 5775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040" h="5775960">
                  <a:moveTo>
                    <a:pt x="1615440" y="5532120"/>
                  </a:moveTo>
                  <a:lnTo>
                    <a:pt x="2225040" y="5775960"/>
                  </a:lnTo>
                  <a:lnTo>
                    <a:pt x="1722120" y="2011680"/>
                  </a:lnTo>
                  <a:lnTo>
                    <a:pt x="0" y="899160"/>
                  </a:lnTo>
                  <a:lnTo>
                    <a:pt x="1463040" y="0"/>
                  </a:ln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4715730" y="4770120"/>
              <a:ext cx="252510" cy="502920"/>
            </a:xfrm>
            <a:custGeom>
              <a:avLst/>
              <a:gdLst>
                <a:gd name="connsiteX0" fmla="*/ 252510 w 252510"/>
                <a:gd name="connsiteY0" fmla="*/ 0 h 502920"/>
                <a:gd name="connsiteX1" fmla="*/ 252510 w 252510"/>
                <a:gd name="connsiteY1" fmla="*/ 0 h 502920"/>
                <a:gd name="connsiteX2" fmla="*/ 115350 w 252510"/>
                <a:gd name="connsiteY2" fmla="*/ 152400 h 502920"/>
                <a:gd name="connsiteX3" fmla="*/ 39150 w 252510"/>
                <a:gd name="connsiteY3" fmla="*/ 213360 h 502920"/>
                <a:gd name="connsiteX4" fmla="*/ 252510 w 252510"/>
                <a:gd name="connsiteY4" fmla="*/ 502920 h 502920"/>
                <a:gd name="connsiteX5" fmla="*/ 252510 w 252510"/>
                <a:gd name="connsiteY5" fmla="*/ 0 h 502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510" h="502920">
                  <a:moveTo>
                    <a:pt x="252510" y="0"/>
                  </a:moveTo>
                  <a:lnTo>
                    <a:pt x="252510" y="0"/>
                  </a:lnTo>
                  <a:cubicBezTo>
                    <a:pt x="232703" y="23108"/>
                    <a:pt x="154769" y="119551"/>
                    <a:pt x="115350" y="152400"/>
                  </a:cubicBezTo>
                  <a:cubicBezTo>
                    <a:pt x="0" y="248525"/>
                    <a:pt x="127826" y="124684"/>
                    <a:pt x="39150" y="213360"/>
                  </a:cubicBezTo>
                  <a:lnTo>
                    <a:pt x="252510" y="502920"/>
                  </a:lnTo>
                  <a:lnTo>
                    <a:pt x="25251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2804160" y="3032760"/>
              <a:ext cx="731520" cy="1036320"/>
            </a:xfrm>
            <a:custGeom>
              <a:avLst/>
              <a:gdLst>
                <a:gd name="connsiteX0" fmla="*/ 0 w 731520"/>
                <a:gd name="connsiteY0" fmla="*/ 914400 h 1036320"/>
                <a:gd name="connsiteX1" fmla="*/ 289560 w 731520"/>
                <a:gd name="connsiteY1" fmla="*/ 0 h 1036320"/>
                <a:gd name="connsiteX2" fmla="*/ 731520 w 731520"/>
                <a:gd name="connsiteY2" fmla="*/ 1036320 h 1036320"/>
                <a:gd name="connsiteX3" fmla="*/ 0 w 731520"/>
                <a:gd name="connsiteY3" fmla="*/ 91440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0" h="1036320">
                  <a:moveTo>
                    <a:pt x="0" y="914400"/>
                  </a:moveTo>
                  <a:lnTo>
                    <a:pt x="289560" y="0"/>
                  </a:lnTo>
                  <a:lnTo>
                    <a:pt x="731520" y="1036320"/>
                  </a:lnTo>
                  <a:lnTo>
                    <a:pt x="0" y="9144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6588224" y="22048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Russie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339752" y="764704"/>
            <a:ext cx="1360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Alaska (USA)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971600" y="299695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Canada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419872" y="602128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Islande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5220072" y="57332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5652120" y="62373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5292080" y="62373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3851920" y="2564904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Océan Glacial Arctique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4427984" y="35010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2627784" y="4869160"/>
            <a:ext cx="134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dirty="0" err="1" smtClean="0"/>
              <a:t>Groënland</a:t>
            </a:r>
            <a:endParaRPr lang="fr-FR" dirty="0" smtClean="0"/>
          </a:p>
          <a:p>
            <a:pPr algn="ctr"/>
            <a:r>
              <a:rPr lang="fr-FR" dirty="0" smtClean="0"/>
              <a:t> (Danemark)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860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e 151"/>
          <p:cNvGrpSpPr/>
          <p:nvPr/>
        </p:nvGrpSpPr>
        <p:grpSpPr>
          <a:xfrm>
            <a:off x="1115616" y="1844824"/>
            <a:ext cx="5832648" cy="3528392"/>
            <a:chOff x="1115616" y="1844824"/>
            <a:chExt cx="5832648" cy="3528392"/>
          </a:xfrm>
        </p:grpSpPr>
        <p:grpSp>
          <p:nvGrpSpPr>
            <p:cNvPr id="80" name="Groupe 79"/>
            <p:cNvGrpSpPr/>
            <p:nvPr/>
          </p:nvGrpSpPr>
          <p:grpSpPr>
            <a:xfrm>
              <a:off x="1115616" y="1844824"/>
              <a:ext cx="4392488" cy="3528392"/>
              <a:chOff x="1115616" y="1844824"/>
              <a:chExt cx="4392488" cy="3528392"/>
            </a:xfrm>
            <a:solidFill>
              <a:schemeClr val="bg2">
                <a:lumMod val="75000"/>
                <a:alpha val="50000"/>
              </a:schemeClr>
            </a:solidFill>
          </p:grpSpPr>
          <p:sp>
            <p:nvSpPr>
              <p:cNvPr id="71" name="Ellipse 70"/>
              <p:cNvSpPr/>
              <p:nvPr/>
            </p:nvSpPr>
            <p:spPr>
              <a:xfrm>
                <a:off x="1115616" y="1844824"/>
                <a:ext cx="1440160" cy="86409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1259632" y="4725144"/>
                <a:ext cx="360040" cy="57606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4139952" y="4725144"/>
                <a:ext cx="360040" cy="64807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4788024" y="5013176"/>
                <a:ext cx="576064" cy="3600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Ellipse 77"/>
              <p:cNvSpPr/>
              <p:nvPr/>
            </p:nvSpPr>
            <p:spPr>
              <a:xfrm>
                <a:off x="4860032" y="1988840"/>
                <a:ext cx="360040" cy="43204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9" name="Ellipse 78"/>
              <p:cNvSpPr/>
              <p:nvPr/>
            </p:nvSpPr>
            <p:spPr>
              <a:xfrm>
                <a:off x="4211960" y="3356992"/>
                <a:ext cx="1296144" cy="12961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2" name="Ellipse 101"/>
            <p:cNvSpPr/>
            <p:nvPr/>
          </p:nvSpPr>
          <p:spPr>
            <a:xfrm>
              <a:off x="6660232" y="4149080"/>
              <a:ext cx="288032" cy="360040"/>
            </a:xfrm>
            <a:prstGeom prst="ellipse">
              <a:avLst/>
            </a:prstGeom>
            <a:solidFill>
              <a:schemeClr val="bg2">
                <a:lumMod val="7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0" y="404664"/>
            <a:ext cx="6660232" cy="6093296"/>
            <a:chOff x="683568" y="0"/>
            <a:chExt cx="7632848" cy="6858000"/>
          </a:xfrm>
        </p:grpSpPr>
        <p:sp>
          <p:nvSpPr>
            <p:cNvPr id="3" name="Ellipse 2"/>
            <p:cNvSpPr/>
            <p:nvPr/>
          </p:nvSpPr>
          <p:spPr>
            <a:xfrm>
              <a:off x="683568" y="0"/>
              <a:ext cx="7632848" cy="6858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34" name="Groupe 33"/>
            <p:cNvGrpSpPr/>
            <p:nvPr/>
          </p:nvGrpSpPr>
          <p:grpSpPr>
            <a:xfrm>
              <a:off x="971600" y="167640"/>
              <a:ext cx="6696744" cy="6690360"/>
              <a:chOff x="971600" y="167640"/>
              <a:chExt cx="6696744" cy="6690360"/>
            </a:xfrm>
          </p:grpSpPr>
          <p:sp>
            <p:nvSpPr>
              <p:cNvPr id="11" name="Forme libre 10"/>
              <p:cNvSpPr/>
              <p:nvPr/>
            </p:nvSpPr>
            <p:spPr>
              <a:xfrm>
                <a:off x="2017986" y="189186"/>
                <a:ext cx="1907628" cy="1797269"/>
              </a:xfrm>
              <a:custGeom>
                <a:avLst/>
                <a:gdLst>
                  <a:gd name="connsiteX0" fmla="*/ 1213945 w 1907628"/>
                  <a:gd name="connsiteY0" fmla="*/ 0 h 1797269"/>
                  <a:gd name="connsiteX1" fmla="*/ 1907628 w 1907628"/>
                  <a:gd name="connsiteY1" fmla="*/ 961697 h 1797269"/>
                  <a:gd name="connsiteX2" fmla="*/ 1119352 w 1907628"/>
                  <a:gd name="connsiteY2" fmla="*/ 1797269 h 1797269"/>
                  <a:gd name="connsiteX3" fmla="*/ 0 w 1907628"/>
                  <a:gd name="connsiteY3" fmla="*/ 662152 h 1797269"/>
                  <a:gd name="connsiteX4" fmla="*/ 0 w 1907628"/>
                  <a:gd name="connsiteY4" fmla="*/ 662152 h 1797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7628" h="1797269">
                    <a:moveTo>
                      <a:pt x="1213945" y="0"/>
                    </a:moveTo>
                    <a:lnTo>
                      <a:pt x="1907628" y="961697"/>
                    </a:lnTo>
                    <a:lnTo>
                      <a:pt x="1119352" y="1797269"/>
                    </a:lnTo>
                    <a:lnTo>
                      <a:pt x="0" y="662152"/>
                    </a:lnTo>
                    <a:lnTo>
                      <a:pt x="0" y="662152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Forme libre 11"/>
              <p:cNvSpPr/>
              <p:nvPr/>
            </p:nvSpPr>
            <p:spPr>
              <a:xfrm>
                <a:off x="1229710" y="1986455"/>
                <a:ext cx="1891862" cy="3279228"/>
              </a:xfrm>
              <a:custGeom>
                <a:avLst/>
                <a:gdLst>
                  <a:gd name="connsiteX0" fmla="*/ 1891862 w 1891862"/>
                  <a:gd name="connsiteY0" fmla="*/ 0 h 3279228"/>
                  <a:gd name="connsiteX1" fmla="*/ 1008993 w 1891862"/>
                  <a:gd name="connsiteY1" fmla="*/ 3042745 h 3279228"/>
                  <a:gd name="connsiteX2" fmla="*/ 0 w 1891862"/>
                  <a:gd name="connsiteY2" fmla="*/ 3279228 h 3279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1862" h="3279228">
                    <a:moveTo>
                      <a:pt x="1891862" y="0"/>
                    </a:moveTo>
                    <a:lnTo>
                      <a:pt x="1008993" y="3042745"/>
                    </a:lnTo>
                    <a:lnTo>
                      <a:pt x="0" y="3279228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Forme libre 12"/>
              <p:cNvSpPr/>
              <p:nvPr/>
            </p:nvSpPr>
            <p:spPr>
              <a:xfrm>
                <a:off x="2049517" y="4209393"/>
                <a:ext cx="2317531" cy="1797269"/>
              </a:xfrm>
              <a:custGeom>
                <a:avLst/>
                <a:gdLst>
                  <a:gd name="connsiteX0" fmla="*/ 1182414 w 2317531"/>
                  <a:gd name="connsiteY0" fmla="*/ 0 h 1797269"/>
                  <a:gd name="connsiteX1" fmla="*/ 0 w 2317531"/>
                  <a:gd name="connsiteY1" fmla="*/ 1797269 h 1797269"/>
                  <a:gd name="connsiteX2" fmla="*/ 1734207 w 2317531"/>
                  <a:gd name="connsiteY2" fmla="*/ 1623848 h 1797269"/>
                  <a:gd name="connsiteX3" fmla="*/ 2317531 w 2317531"/>
                  <a:gd name="connsiteY3" fmla="*/ 425669 h 1797269"/>
                  <a:gd name="connsiteX4" fmla="*/ 1182414 w 2317531"/>
                  <a:gd name="connsiteY4" fmla="*/ 0 h 1797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17531" h="1797269">
                    <a:moveTo>
                      <a:pt x="1182414" y="0"/>
                    </a:moveTo>
                    <a:lnTo>
                      <a:pt x="0" y="1797269"/>
                    </a:lnTo>
                    <a:lnTo>
                      <a:pt x="1734207" y="1623848"/>
                    </a:lnTo>
                    <a:lnTo>
                      <a:pt x="2317531" y="425669"/>
                    </a:lnTo>
                    <a:lnTo>
                      <a:pt x="1182414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fr-FR" dirty="0" err="1" smtClean="0">
                    <a:solidFill>
                      <a:schemeClr val="tx1"/>
                    </a:solidFill>
                  </a:rPr>
                  <a:t>Groënland</a:t>
                </a:r>
                <a:endParaRPr lang="fr-FR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 (Danemark)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Forme libre 13"/>
              <p:cNvSpPr/>
              <p:nvPr/>
            </p:nvSpPr>
            <p:spPr>
              <a:xfrm>
                <a:off x="3326524" y="6227379"/>
                <a:ext cx="614855" cy="457200"/>
              </a:xfrm>
              <a:custGeom>
                <a:avLst/>
                <a:gdLst>
                  <a:gd name="connsiteX0" fmla="*/ 110359 w 614855"/>
                  <a:gd name="connsiteY0" fmla="*/ 0 h 457200"/>
                  <a:gd name="connsiteX1" fmla="*/ 614855 w 614855"/>
                  <a:gd name="connsiteY1" fmla="*/ 236483 h 457200"/>
                  <a:gd name="connsiteX2" fmla="*/ 362607 w 614855"/>
                  <a:gd name="connsiteY2" fmla="*/ 457200 h 457200"/>
                  <a:gd name="connsiteX3" fmla="*/ 0 w 614855"/>
                  <a:gd name="connsiteY3" fmla="*/ 252249 h 457200"/>
                  <a:gd name="connsiteX4" fmla="*/ 110359 w 614855"/>
                  <a:gd name="connsiteY4" fmla="*/ 0 h 45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4855" h="457200">
                    <a:moveTo>
                      <a:pt x="110359" y="0"/>
                    </a:moveTo>
                    <a:lnTo>
                      <a:pt x="614855" y="236483"/>
                    </a:lnTo>
                    <a:lnTo>
                      <a:pt x="362607" y="457200"/>
                    </a:lnTo>
                    <a:lnTo>
                      <a:pt x="0" y="252249"/>
                    </a:lnTo>
                    <a:lnTo>
                      <a:pt x="110359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Forme libre 15"/>
              <p:cNvSpPr/>
              <p:nvPr/>
            </p:nvSpPr>
            <p:spPr>
              <a:xfrm>
                <a:off x="4932040" y="5707118"/>
                <a:ext cx="788276" cy="1150882"/>
              </a:xfrm>
              <a:custGeom>
                <a:avLst/>
                <a:gdLst>
                  <a:gd name="connsiteX0" fmla="*/ 47296 w 788276"/>
                  <a:gd name="connsiteY0" fmla="*/ 1103586 h 1150882"/>
                  <a:gd name="connsiteX1" fmla="*/ 394138 w 788276"/>
                  <a:gd name="connsiteY1" fmla="*/ 47296 h 1150882"/>
                  <a:gd name="connsiteX2" fmla="*/ 788276 w 788276"/>
                  <a:gd name="connsiteY2" fmla="*/ 0 h 1150882"/>
                  <a:gd name="connsiteX3" fmla="*/ 788276 w 788276"/>
                  <a:gd name="connsiteY3" fmla="*/ 236482 h 1150882"/>
                  <a:gd name="connsiteX4" fmla="*/ 409903 w 788276"/>
                  <a:gd name="connsiteY4" fmla="*/ 362607 h 1150882"/>
                  <a:gd name="connsiteX5" fmla="*/ 236483 w 788276"/>
                  <a:gd name="connsiteY5" fmla="*/ 1119351 h 1150882"/>
                  <a:gd name="connsiteX6" fmla="*/ 0 w 788276"/>
                  <a:gd name="connsiteY6" fmla="*/ 1150882 h 1150882"/>
                  <a:gd name="connsiteX7" fmla="*/ 0 w 788276"/>
                  <a:gd name="connsiteY7" fmla="*/ 1150882 h 1150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8276" h="1150882">
                    <a:moveTo>
                      <a:pt x="47296" y="1103586"/>
                    </a:moveTo>
                    <a:lnTo>
                      <a:pt x="394138" y="47296"/>
                    </a:lnTo>
                    <a:lnTo>
                      <a:pt x="788276" y="0"/>
                    </a:lnTo>
                    <a:lnTo>
                      <a:pt x="788276" y="236482"/>
                    </a:lnTo>
                    <a:lnTo>
                      <a:pt x="409903" y="362607"/>
                    </a:lnTo>
                    <a:lnTo>
                      <a:pt x="236483" y="1119351"/>
                    </a:lnTo>
                    <a:lnTo>
                      <a:pt x="0" y="1150882"/>
                    </a:lnTo>
                    <a:lnTo>
                      <a:pt x="0" y="1150882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5175115" y="6001966"/>
                <a:ext cx="476655" cy="807396"/>
              </a:xfrm>
              <a:custGeom>
                <a:avLst/>
                <a:gdLst>
                  <a:gd name="connsiteX0" fmla="*/ 262647 w 476655"/>
                  <a:gd name="connsiteY0" fmla="*/ 0 h 807396"/>
                  <a:gd name="connsiteX1" fmla="*/ 476655 w 476655"/>
                  <a:gd name="connsiteY1" fmla="*/ 272374 h 807396"/>
                  <a:gd name="connsiteX2" fmla="*/ 340468 w 476655"/>
                  <a:gd name="connsiteY2" fmla="*/ 758757 h 807396"/>
                  <a:gd name="connsiteX3" fmla="*/ 0 w 476655"/>
                  <a:gd name="connsiteY3" fmla="*/ 807396 h 807396"/>
                  <a:gd name="connsiteX4" fmla="*/ 0 w 476655"/>
                  <a:gd name="connsiteY4" fmla="*/ 807396 h 807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655" h="807396">
                    <a:moveTo>
                      <a:pt x="262647" y="0"/>
                    </a:moveTo>
                    <a:lnTo>
                      <a:pt x="476655" y="272374"/>
                    </a:lnTo>
                    <a:lnTo>
                      <a:pt x="340468" y="758757"/>
                    </a:lnTo>
                    <a:lnTo>
                      <a:pt x="0" y="807396"/>
                    </a:lnTo>
                    <a:lnTo>
                      <a:pt x="0" y="807396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Forme libre 18"/>
              <p:cNvSpPr/>
              <p:nvPr/>
            </p:nvSpPr>
            <p:spPr>
              <a:xfrm>
                <a:off x="5661498" y="5933872"/>
                <a:ext cx="457200" cy="768485"/>
              </a:xfrm>
              <a:custGeom>
                <a:avLst/>
                <a:gdLst>
                  <a:gd name="connsiteX0" fmla="*/ 68093 w 457200"/>
                  <a:gd name="connsiteY0" fmla="*/ 0 h 768485"/>
                  <a:gd name="connsiteX1" fmla="*/ 457200 w 457200"/>
                  <a:gd name="connsiteY1" fmla="*/ 603115 h 768485"/>
                  <a:gd name="connsiteX2" fmla="*/ 29183 w 457200"/>
                  <a:gd name="connsiteY2" fmla="*/ 768485 h 768485"/>
                  <a:gd name="connsiteX3" fmla="*/ 0 w 457200"/>
                  <a:gd name="connsiteY3" fmla="*/ 350196 h 768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7200" h="768485">
                    <a:moveTo>
                      <a:pt x="68093" y="0"/>
                    </a:moveTo>
                    <a:lnTo>
                      <a:pt x="457200" y="603115"/>
                    </a:lnTo>
                    <a:lnTo>
                      <a:pt x="29183" y="768485"/>
                    </a:lnTo>
                    <a:lnTo>
                      <a:pt x="0" y="350196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Forme libre 21"/>
              <p:cNvSpPr/>
              <p:nvPr/>
            </p:nvSpPr>
            <p:spPr>
              <a:xfrm>
                <a:off x="4114800" y="167640"/>
                <a:ext cx="2225040" cy="5775960"/>
              </a:xfrm>
              <a:custGeom>
                <a:avLst/>
                <a:gdLst>
                  <a:gd name="connsiteX0" fmla="*/ 1615440 w 2225040"/>
                  <a:gd name="connsiteY0" fmla="*/ 5532120 h 5775960"/>
                  <a:gd name="connsiteX1" fmla="*/ 2225040 w 2225040"/>
                  <a:gd name="connsiteY1" fmla="*/ 5775960 h 5775960"/>
                  <a:gd name="connsiteX2" fmla="*/ 1722120 w 2225040"/>
                  <a:gd name="connsiteY2" fmla="*/ 2011680 h 5775960"/>
                  <a:gd name="connsiteX3" fmla="*/ 0 w 2225040"/>
                  <a:gd name="connsiteY3" fmla="*/ 899160 h 5775960"/>
                  <a:gd name="connsiteX4" fmla="*/ 1463040 w 2225040"/>
                  <a:gd name="connsiteY4" fmla="*/ 0 h 5775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25040" h="5775960">
                    <a:moveTo>
                      <a:pt x="1615440" y="5532120"/>
                    </a:moveTo>
                    <a:lnTo>
                      <a:pt x="2225040" y="5775960"/>
                    </a:lnTo>
                    <a:lnTo>
                      <a:pt x="1722120" y="2011680"/>
                    </a:lnTo>
                    <a:lnTo>
                      <a:pt x="0" y="899160"/>
                    </a:lnTo>
                    <a:lnTo>
                      <a:pt x="1463040" y="0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Forme libre 22"/>
              <p:cNvSpPr/>
              <p:nvPr/>
            </p:nvSpPr>
            <p:spPr>
              <a:xfrm>
                <a:off x="4715730" y="4770120"/>
                <a:ext cx="252510" cy="502920"/>
              </a:xfrm>
              <a:custGeom>
                <a:avLst/>
                <a:gdLst>
                  <a:gd name="connsiteX0" fmla="*/ 252510 w 252510"/>
                  <a:gd name="connsiteY0" fmla="*/ 0 h 502920"/>
                  <a:gd name="connsiteX1" fmla="*/ 252510 w 252510"/>
                  <a:gd name="connsiteY1" fmla="*/ 0 h 502920"/>
                  <a:gd name="connsiteX2" fmla="*/ 115350 w 252510"/>
                  <a:gd name="connsiteY2" fmla="*/ 152400 h 502920"/>
                  <a:gd name="connsiteX3" fmla="*/ 39150 w 252510"/>
                  <a:gd name="connsiteY3" fmla="*/ 213360 h 502920"/>
                  <a:gd name="connsiteX4" fmla="*/ 252510 w 252510"/>
                  <a:gd name="connsiteY4" fmla="*/ 502920 h 502920"/>
                  <a:gd name="connsiteX5" fmla="*/ 252510 w 252510"/>
                  <a:gd name="connsiteY5" fmla="*/ 0 h 502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52510" h="502920">
                    <a:moveTo>
                      <a:pt x="252510" y="0"/>
                    </a:moveTo>
                    <a:lnTo>
                      <a:pt x="252510" y="0"/>
                    </a:lnTo>
                    <a:cubicBezTo>
                      <a:pt x="232703" y="23108"/>
                      <a:pt x="154769" y="119551"/>
                      <a:pt x="115350" y="152400"/>
                    </a:cubicBezTo>
                    <a:cubicBezTo>
                      <a:pt x="0" y="248525"/>
                      <a:pt x="127826" y="124684"/>
                      <a:pt x="39150" y="213360"/>
                    </a:cubicBezTo>
                    <a:lnTo>
                      <a:pt x="252510" y="502920"/>
                    </a:lnTo>
                    <a:lnTo>
                      <a:pt x="25251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Forme libre 24"/>
              <p:cNvSpPr/>
              <p:nvPr/>
            </p:nvSpPr>
            <p:spPr>
              <a:xfrm>
                <a:off x="2804160" y="3032760"/>
                <a:ext cx="731520" cy="1036320"/>
              </a:xfrm>
              <a:custGeom>
                <a:avLst/>
                <a:gdLst>
                  <a:gd name="connsiteX0" fmla="*/ 0 w 731520"/>
                  <a:gd name="connsiteY0" fmla="*/ 914400 h 1036320"/>
                  <a:gd name="connsiteX1" fmla="*/ 289560 w 731520"/>
                  <a:gd name="connsiteY1" fmla="*/ 0 h 1036320"/>
                  <a:gd name="connsiteX2" fmla="*/ 731520 w 731520"/>
                  <a:gd name="connsiteY2" fmla="*/ 1036320 h 1036320"/>
                  <a:gd name="connsiteX3" fmla="*/ 0 w 731520"/>
                  <a:gd name="connsiteY3" fmla="*/ 91440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1520" h="1036320">
                    <a:moveTo>
                      <a:pt x="0" y="914400"/>
                    </a:moveTo>
                    <a:lnTo>
                      <a:pt x="289560" y="0"/>
                    </a:lnTo>
                    <a:lnTo>
                      <a:pt x="731520" y="1036320"/>
                    </a:lnTo>
                    <a:lnTo>
                      <a:pt x="0" y="9144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6588224" y="2204864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Russie</a:t>
                </a:r>
                <a:endParaRPr lang="fr-FR" dirty="0"/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2339752" y="764704"/>
                <a:ext cx="13604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Alaska (USA)</a:t>
                </a:r>
                <a:endParaRPr lang="fr-FR" dirty="0"/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971600" y="2996952"/>
                <a:ext cx="88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Canada</a:t>
                </a:r>
                <a:endParaRPr lang="fr-FR" dirty="0"/>
              </a:p>
            </p:txBody>
          </p:sp>
          <p:sp>
            <p:nvSpPr>
              <p:cNvPr id="29" name="ZoneTexte 28"/>
              <p:cNvSpPr txBox="1"/>
              <p:nvPr/>
            </p:nvSpPr>
            <p:spPr>
              <a:xfrm>
                <a:off x="3419872" y="6021288"/>
                <a:ext cx="8547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Islande</a:t>
                </a:r>
                <a:endParaRPr lang="fr-FR" dirty="0"/>
              </a:p>
            </p:txBody>
          </p:sp>
          <p:sp>
            <p:nvSpPr>
              <p:cNvPr id="30" name="ZoneTexte 29"/>
              <p:cNvSpPr txBox="1"/>
              <p:nvPr/>
            </p:nvSpPr>
            <p:spPr>
              <a:xfrm>
                <a:off x="5220072" y="5733256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N</a:t>
                </a:r>
                <a:endParaRPr lang="fr-FR" dirty="0"/>
              </a:p>
            </p:txBody>
          </p:sp>
          <p:sp>
            <p:nvSpPr>
              <p:cNvPr id="31" name="ZoneTexte 30"/>
              <p:cNvSpPr txBox="1"/>
              <p:nvPr/>
            </p:nvSpPr>
            <p:spPr>
              <a:xfrm>
                <a:off x="5652120" y="623731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F</a:t>
                </a:r>
                <a:endParaRPr lang="fr-FR" dirty="0"/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5292080" y="623731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S</a:t>
                </a:r>
                <a:endParaRPr lang="fr-FR" dirty="0"/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3851920" y="2564904"/>
                <a:ext cx="12961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Océan Glacial Arctique</a:t>
                </a:r>
                <a:endParaRPr lang="fr-FR" dirty="0"/>
              </a:p>
            </p:txBody>
          </p:sp>
        </p:grpSp>
      </p:grpSp>
      <p:sp>
        <p:nvSpPr>
          <p:cNvPr id="36" name="ZoneTexte 35"/>
          <p:cNvSpPr txBox="1"/>
          <p:nvPr/>
        </p:nvSpPr>
        <p:spPr>
          <a:xfrm>
            <a:off x="3275856" y="36450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6876257" y="26064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I – Un espace peu peuplé et contraignant</a:t>
            </a:r>
            <a:endParaRPr lang="fr-FR" sz="1400" b="1" u="sng" dirty="0"/>
          </a:p>
        </p:txBody>
      </p:sp>
      <p:sp>
        <p:nvSpPr>
          <p:cNvPr id="38" name="ZoneTexte 37"/>
          <p:cNvSpPr txBox="1"/>
          <p:nvPr/>
        </p:nvSpPr>
        <p:spPr>
          <a:xfrm>
            <a:off x="6804249" y="908720"/>
            <a:ext cx="2339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+   Pôle Nord</a:t>
            </a:r>
          </a:p>
          <a:p>
            <a:r>
              <a:rPr lang="fr-FR" sz="1200" dirty="0" smtClean="0"/>
              <a:t>      Ligne de </a:t>
            </a:r>
            <a:r>
              <a:rPr lang="fr-FR" sz="1200" dirty="0" err="1" smtClean="0"/>
              <a:t>Köppen</a:t>
            </a:r>
            <a:endParaRPr lang="fr-FR" sz="1200" dirty="0" smtClean="0"/>
          </a:p>
          <a:p>
            <a:r>
              <a:rPr lang="fr-FR" sz="1200" dirty="0" smtClean="0"/>
              <a:t>      </a:t>
            </a:r>
          </a:p>
          <a:p>
            <a:r>
              <a:rPr lang="fr-FR" sz="1200" dirty="0" smtClean="0"/>
              <a:t>       Calotte glaciaire et banquise         	estivale</a:t>
            </a:r>
          </a:p>
          <a:p>
            <a:r>
              <a:rPr lang="fr-FR" sz="1200" dirty="0" smtClean="0"/>
              <a:t>       Principales villes</a:t>
            </a:r>
          </a:p>
          <a:p>
            <a:endParaRPr lang="fr-FR" sz="1200" dirty="0" smtClean="0"/>
          </a:p>
          <a:p>
            <a:r>
              <a:rPr lang="fr-FR" sz="1200" dirty="0" smtClean="0"/>
              <a:t>      Principales populations</a:t>
            </a:r>
          </a:p>
          <a:p>
            <a:r>
              <a:rPr lang="fr-FR" sz="1200" dirty="0" smtClean="0"/>
              <a:t>	</a:t>
            </a:r>
            <a:endParaRPr lang="fr-FR" sz="1200" dirty="0"/>
          </a:p>
        </p:txBody>
      </p:sp>
      <p:grpSp>
        <p:nvGrpSpPr>
          <p:cNvPr id="143" name="Groupe 142"/>
          <p:cNvGrpSpPr/>
          <p:nvPr/>
        </p:nvGrpSpPr>
        <p:grpSpPr>
          <a:xfrm>
            <a:off x="232012" y="332656"/>
            <a:ext cx="6788260" cy="5741158"/>
            <a:chOff x="232012" y="332656"/>
            <a:chExt cx="6788260" cy="5741158"/>
          </a:xfrm>
        </p:grpSpPr>
        <p:sp>
          <p:nvSpPr>
            <p:cNvPr id="50" name="Forme libre 49"/>
            <p:cNvSpPr/>
            <p:nvPr/>
          </p:nvSpPr>
          <p:spPr>
            <a:xfrm>
              <a:off x="2123728" y="332656"/>
              <a:ext cx="3418764" cy="5741158"/>
            </a:xfrm>
            <a:custGeom>
              <a:avLst/>
              <a:gdLst>
                <a:gd name="connsiteX0" fmla="*/ 0 w 3418764"/>
                <a:gd name="connsiteY0" fmla="*/ 5741158 h 5741158"/>
                <a:gd name="connsiteX1" fmla="*/ 1364776 w 3418764"/>
                <a:gd name="connsiteY1" fmla="*/ 5577385 h 5741158"/>
                <a:gd name="connsiteX2" fmla="*/ 2647666 w 3418764"/>
                <a:gd name="connsiteY2" fmla="*/ 5359021 h 5741158"/>
                <a:gd name="connsiteX3" fmla="*/ 3234519 w 3418764"/>
                <a:gd name="connsiteY3" fmla="*/ 4335439 h 5741158"/>
                <a:gd name="connsiteX4" fmla="*/ 3289110 w 3418764"/>
                <a:gd name="connsiteY4" fmla="*/ 2820537 h 5741158"/>
                <a:gd name="connsiteX5" fmla="*/ 3357349 w 3418764"/>
                <a:gd name="connsiteY5" fmla="*/ 1974376 h 5741158"/>
                <a:gd name="connsiteX6" fmla="*/ 2920621 w 3418764"/>
                <a:gd name="connsiteY6" fmla="*/ 1319283 h 5741158"/>
                <a:gd name="connsiteX7" fmla="*/ 2306472 w 3418764"/>
                <a:gd name="connsiteY7" fmla="*/ 1305636 h 5741158"/>
                <a:gd name="connsiteX8" fmla="*/ 1883391 w 3418764"/>
                <a:gd name="connsiteY8" fmla="*/ 800668 h 5741158"/>
                <a:gd name="connsiteX9" fmla="*/ 1364776 w 3418764"/>
                <a:gd name="connsiteY9" fmla="*/ 718782 h 5741158"/>
                <a:gd name="connsiteX10" fmla="*/ 1201003 w 3418764"/>
                <a:gd name="connsiteY10" fmla="*/ 104633 h 5741158"/>
                <a:gd name="connsiteX11" fmla="*/ 1214651 w 3418764"/>
                <a:gd name="connsiteY11" fmla="*/ 90985 h 574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8764" h="5741158">
                  <a:moveTo>
                    <a:pt x="0" y="5741158"/>
                  </a:moveTo>
                  <a:cubicBezTo>
                    <a:pt x="461749" y="5691116"/>
                    <a:pt x="923499" y="5641074"/>
                    <a:pt x="1364776" y="5577385"/>
                  </a:cubicBezTo>
                  <a:cubicBezTo>
                    <a:pt x="1806053" y="5513696"/>
                    <a:pt x="2336042" y="5566012"/>
                    <a:pt x="2647666" y="5359021"/>
                  </a:cubicBezTo>
                  <a:cubicBezTo>
                    <a:pt x="2959290" y="5152030"/>
                    <a:pt x="3127612" y="4758520"/>
                    <a:pt x="3234519" y="4335439"/>
                  </a:cubicBezTo>
                  <a:cubicBezTo>
                    <a:pt x="3341426" y="3912358"/>
                    <a:pt x="3268638" y="3214047"/>
                    <a:pt x="3289110" y="2820537"/>
                  </a:cubicBezTo>
                  <a:cubicBezTo>
                    <a:pt x="3309582" y="2427027"/>
                    <a:pt x="3418764" y="2224585"/>
                    <a:pt x="3357349" y="1974376"/>
                  </a:cubicBezTo>
                  <a:cubicBezTo>
                    <a:pt x="3295934" y="1724167"/>
                    <a:pt x="3095767" y="1430740"/>
                    <a:pt x="2920621" y="1319283"/>
                  </a:cubicBezTo>
                  <a:cubicBezTo>
                    <a:pt x="2745475" y="1207826"/>
                    <a:pt x="2479344" y="1392072"/>
                    <a:pt x="2306472" y="1305636"/>
                  </a:cubicBezTo>
                  <a:cubicBezTo>
                    <a:pt x="2133600" y="1219200"/>
                    <a:pt x="2040340" y="898477"/>
                    <a:pt x="1883391" y="800668"/>
                  </a:cubicBezTo>
                  <a:cubicBezTo>
                    <a:pt x="1726442" y="702859"/>
                    <a:pt x="1478507" y="834788"/>
                    <a:pt x="1364776" y="718782"/>
                  </a:cubicBezTo>
                  <a:cubicBezTo>
                    <a:pt x="1251045" y="602776"/>
                    <a:pt x="1226024" y="209266"/>
                    <a:pt x="1201003" y="104633"/>
                  </a:cubicBezTo>
                  <a:cubicBezTo>
                    <a:pt x="1175982" y="0"/>
                    <a:pt x="1195316" y="45492"/>
                    <a:pt x="1214651" y="90985"/>
                  </a:cubicBezTo>
                </a:path>
              </a:pathLst>
            </a:cu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232012" y="655093"/>
              <a:ext cx="2267802" cy="4053385"/>
            </a:xfrm>
            <a:custGeom>
              <a:avLst/>
              <a:gdLst>
                <a:gd name="connsiteX0" fmla="*/ 1774209 w 2267802"/>
                <a:gd name="connsiteY0" fmla="*/ 0 h 4053385"/>
                <a:gd name="connsiteX1" fmla="*/ 2101755 w 2267802"/>
                <a:gd name="connsiteY1" fmla="*/ 368489 h 4053385"/>
                <a:gd name="connsiteX2" fmla="*/ 2197289 w 2267802"/>
                <a:gd name="connsiteY2" fmla="*/ 777922 h 4053385"/>
                <a:gd name="connsiteX3" fmla="*/ 1678675 w 2267802"/>
                <a:gd name="connsiteY3" fmla="*/ 1569492 h 4053385"/>
                <a:gd name="connsiteX4" fmla="*/ 1009934 w 2267802"/>
                <a:gd name="connsiteY4" fmla="*/ 3220871 h 4053385"/>
                <a:gd name="connsiteX5" fmla="*/ 0 w 2267802"/>
                <a:gd name="connsiteY5" fmla="*/ 4053385 h 4053385"/>
                <a:gd name="connsiteX6" fmla="*/ 0 w 2267802"/>
                <a:gd name="connsiteY6" fmla="*/ 4053385 h 405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7802" h="4053385">
                  <a:moveTo>
                    <a:pt x="1774209" y="0"/>
                  </a:moveTo>
                  <a:cubicBezTo>
                    <a:pt x="1902725" y="119417"/>
                    <a:pt x="2031242" y="238835"/>
                    <a:pt x="2101755" y="368489"/>
                  </a:cubicBezTo>
                  <a:cubicBezTo>
                    <a:pt x="2172268" y="498143"/>
                    <a:pt x="2267802" y="577755"/>
                    <a:pt x="2197289" y="777922"/>
                  </a:cubicBezTo>
                  <a:cubicBezTo>
                    <a:pt x="2126776" y="978089"/>
                    <a:pt x="1876567" y="1162334"/>
                    <a:pt x="1678675" y="1569492"/>
                  </a:cubicBezTo>
                  <a:cubicBezTo>
                    <a:pt x="1480783" y="1976650"/>
                    <a:pt x="1289713" y="2806889"/>
                    <a:pt x="1009934" y="3220871"/>
                  </a:cubicBezTo>
                  <a:cubicBezTo>
                    <a:pt x="730155" y="3634853"/>
                    <a:pt x="0" y="4053385"/>
                    <a:pt x="0" y="4053385"/>
                  </a:cubicBezTo>
                  <a:lnTo>
                    <a:pt x="0" y="4053385"/>
                  </a:lnTo>
                </a:path>
              </a:pathLst>
            </a:cu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3" name="Connecteur droit 52"/>
            <p:cNvCxnSpPr/>
            <p:nvPr/>
          </p:nvCxnSpPr>
          <p:spPr>
            <a:xfrm>
              <a:off x="6660232" y="1268760"/>
              <a:ext cx="360040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e 143"/>
          <p:cNvGrpSpPr/>
          <p:nvPr/>
        </p:nvGrpSpPr>
        <p:grpSpPr>
          <a:xfrm>
            <a:off x="1473958" y="1412776"/>
            <a:ext cx="5474306" cy="4237397"/>
            <a:chOff x="1473958" y="1412776"/>
            <a:chExt cx="5474306" cy="4237397"/>
          </a:xfrm>
        </p:grpSpPr>
        <p:sp>
          <p:nvSpPr>
            <p:cNvPr id="54" name="Forme libre 53"/>
            <p:cNvSpPr/>
            <p:nvPr/>
          </p:nvSpPr>
          <p:spPr>
            <a:xfrm>
              <a:off x="1473958" y="2060812"/>
              <a:ext cx="3125338" cy="3589361"/>
            </a:xfrm>
            <a:custGeom>
              <a:avLst/>
              <a:gdLst>
                <a:gd name="connsiteX0" fmla="*/ 0 w 3125338"/>
                <a:gd name="connsiteY0" fmla="*/ 3534770 h 3589361"/>
                <a:gd name="connsiteX1" fmla="*/ 0 w 3125338"/>
                <a:gd name="connsiteY1" fmla="*/ 3534770 h 3589361"/>
                <a:gd name="connsiteX2" fmla="*/ 54591 w 3125338"/>
                <a:gd name="connsiteY2" fmla="*/ 3370997 h 3589361"/>
                <a:gd name="connsiteX3" fmla="*/ 95535 w 3125338"/>
                <a:gd name="connsiteY3" fmla="*/ 3302758 h 3589361"/>
                <a:gd name="connsiteX4" fmla="*/ 586854 w 3125338"/>
                <a:gd name="connsiteY4" fmla="*/ 2388358 h 3589361"/>
                <a:gd name="connsiteX5" fmla="*/ 559558 w 3125338"/>
                <a:gd name="connsiteY5" fmla="*/ 1760561 h 3589361"/>
                <a:gd name="connsiteX6" fmla="*/ 477672 w 3125338"/>
                <a:gd name="connsiteY6" fmla="*/ 1665027 h 3589361"/>
                <a:gd name="connsiteX7" fmla="*/ 436729 w 3125338"/>
                <a:gd name="connsiteY7" fmla="*/ 1555845 h 3589361"/>
                <a:gd name="connsiteX8" fmla="*/ 395785 w 3125338"/>
                <a:gd name="connsiteY8" fmla="*/ 1419367 h 3589361"/>
                <a:gd name="connsiteX9" fmla="*/ 395785 w 3125338"/>
                <a:gd name="connsiteY9" fmla="*/ 1228298 h 3589361"/>
                <a:gd name="connsiteX10" fmla="*/ 668741 w 3125338"/>
                <a:gd name="connsiteY10" fmla="*/ 545910 h 3589361"/>
                <a:gd name="connsiteX11" fmla="*/ 968991 w 3125338"/>
                <a:gd name="connsiteY11" fmla="*/ 191069 h 3589361"/>
                <a:gd name="connsiteX12" fmla="*/ 1146412 w 3125338"/>
                <a:gd name="connsiteY12" fmla="*/ 0 h 3589361"/>
                <a:gd name="connsiteX13" fmla="*/ 1187355 w 3125338"/>
                <a:gd name="connsiteY13" fmla="*/ 0 h 3589361"/>
                <a:gd name="connsiteX14" fmla="*/ 1310185 w 3125338"/>
                <a:gd name="connsiteY14" fmla="*/ 13648 h 3589361"/>
                <a:gd name="connsiteX15" fmla="*/ 1351129 w 3125338"/>
                <a:gd name="connsiteY15" fmla="*/ 40943 h 3589361"/>
                <a:gd name="connsiteX16" fmla="*/ 1405720 w 3125338"/>
                <a:gd name="connsiteY16" fmla="*/ 136478 h 3589361"/>
                <a:gd name="connsiteX17" fmla="*/ 1897039 w 3125338"/>
                <a:gd name="connsiteY17" fmla="*/ 218364 h 3589361"/>
                <a:gd name="connsiteX18" fmla="*/ 2006221 w 3125338"/>
                <a:gd name="connsiteY18" fmla="*/ 177421 h 3589361"/>
                <a:gd name="connsiteX19" fmla="*/ 2047164 w 3125338"/>
                <a:gd name="connsiteY19" fmla="*/ 191069 h 3589361"/>
                <a:gd name="connsiteX20" fmla="*/ 2142699 w 3125338"/>
                <a:gd name="connsiteY20" fmla="*/ 300251 h 3589361"/>
                <a:gd name="connsiteX21" fmla="*/ 2156346 w 3125338"/>
                <a:gd name="connsiteY21" fmla="*/ 341194 h 3589361"/>
                <a:gd name="connsiteX22" fmla="*/ 2169994 w 3125338"/>
                <a:gd name="connsiteY22" fmla="*/ 395785 h 3589361"/>
                <a:gd name="connsiteX23" fmla="*/ 2210938 w 3125338"/>
                <a:gd name="connsiteY23" fmla="*/ 423081 h 3589361"/>
                <a:gd name="connsiteX24" fmla="*/ 2702257 w 3125338"/>
                <a:gd name="connsiteY24" fmla="*/ 382137 h 3589361"/>
                <a:gd name="connsiteX25" fmla="*/ 3002508 w 3125338"/>
                <a:gd name="connsiteY25" fmla="*/ 832513 h 3589361"/>
                <a:gd name="connsiteX26" fmla="*/ 3084394 w 3125338"/>
                <a:gd name="connsiteY26" fmla="*/ 1487606 h 3589361"/>
                <a:gd name="connsiteX27" fmla="*/ 3125338 w 3125338"/>
                <a:gd name="connsiteY27" fmla="*/ 2224585 h 3589361"/>
                <a:gd name="connsiteX28" fmla="*/ 2906973 w 3125338"/>
                <a:gd name="connsiteY28" fmla="*/ 2620370 h 3589361"/>
                <a:gd name="connsiteX29" fmla="*/ 2210938 w 3125338"/>
                <a:gd name="connsiteY29" fmla="*/ 2674961 h 3589361"/>
                <a:gd name="connsiteX30" fmla="*/ 1569493 w 3125338"/>
                <a:gd name="connsiteY30" fmla="*/ 2634018 h 3589361"/>
                <a:gd name="connsiteX31" fmla="*/ 1310185 w 3125338"/>
                <a:gd name="connsiteY31" fmla="*/ 2852382 h 3589361"/>
                <a:gd name="connsiteX32" fmla="*/ 1255594 w 3125338"/>
                <a:gd name="connsiteY32" fmla="*/ 3234519 h 3589361"/>
                <a:gd name="connsiteX33" fmla="*/ 791570 w 3125338"/>
                <a:gd name="connsiteY33" fmla="*/ 3466531 h 3589361"/>
                <a:gd name="connsiteX34" fmla="*/ 150126 w 3125338"/>
                <a:gd name="connsiteY34" fmla="*/ 3589361 h 3589361"/>
                <a:gd name="connsiteX35" fmla="*/ 0 w 3125338"/>
                <a:gd name="connsiteY35" fmla="*/ 3534770 h 358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125338" h="3589361">
                  <a:moveTo>
                    <a:pt x="0" y="3534770"/>
                  </a:moveTo>
                  <a:lnTo>
                    <a:pt x="0" y="3534770"/>
                  </a:lnTo>
                  <a:cubicBezTo>
                    <a:pt x="18197" y="3480179"/>
                    <a:pt x="13901" y="3411686"/>
                    <a:pt x="54591" y="3370997"/>
                  </a:cubicBezTo>
                  <a:cubicBezTo>
                    <a:pt x="101969" y="3323620"/>
                    <a:pt x="95535" y="3349355"/>
                    <a:pt x="95535" y="3302758"/>
                  </a:cubicBezTo>
                  <a:lnTo>
                    <a:pt x="586854" y="2388358"/>
                  </a:lnTo>
                  <a:lnTo>
                    <a:pt x="559558" y="1760561"/>
                  </a:lnTo>
                  <a:cubicBezTo>
                    <a:pt x="532263" y="1728716"/>
                    <a:pt x="499251" y="1700992"/>
                    <a:pt x="477672" y="1665027"/>
                  </a:cubicBezTo>
                  <a:cubicBezTo>
                    <a:pt x="457674" y="1631697"/>
                    <a:pt x="449802" y="1592449"/>
                    <a:pt x="436729" y="1555845"/>
                  </a:cubicBezTo>
                  <a:cubicBezTo>
                    <a:pt x="433080" y="1545629"/>
                    <a:pt x="397128" y="1443547"/>
                    <a:pt x="395785" y="1419367"/>
                  </a:cubicBezTo>
                  <a:cubicBezTo>
                    <a:pt x="392252" y="1355775"/>
                    <a:pt x="395785" y="1291988"/>
                    <a:pt x="395785" y="1228298"/>
                  </a:cubicBezTo>
                  <a:lnTo>
                    <a:pt x="668741" y="545910"/>
                  </a:lnTo>
                  <a:lnTo>
                    <a:pt x="968991" y="191069"/>
                  </a:lnTo>
                  <a:lnTo>
                    <a:pt x="1146412" y="0"/>
                  </a:lnTo>
                  <a:lnTo>
                    <a:pt x="1187355" y="0"/>
                  </a:lnTo>
                  <a:cubicBezTo>
                    <a:pt x="1228298" y="4549"/>
                    <a:pt x="1270220" y="3657"/>
                    <a:pt x="1310185" y="13648"/>
                  </a:cubicBezTo>
                  <a:cubicBezTo>
                    <a:pt x="1326098" y="17626"/>
                    <a:pt x="1340328" y="28599"/>
                    <a:pt x="1351129" y="40943"/>
                  </a:cubicBezTo>
                  <a:cubicBezTo>
                    <a:pt x="1408244" y="106216"/>
                    <a:pt x="1405720" y="92854"/>
                    <a:pt x="1405720" y="136478"/>
                  </a:cubicBezTo>
                  <a:lnTo>
                    <a:pt x="1897039" y="218364"/>
                  </a:lnTo>
                  <a:cubicBezTo>
                    <a:pt x="1933433" y="204716"/>
                    <a:pt x="1967979" y="184374"/>
                    <a:pt x="2006221" y="177421"/>
                  </a:cubicBezTo>
                  <a:cubicBezTo>
                    <a:pt x="2020375" y="174848"/>
                    <a:pt x="2035655" y="182437"/>
                    <a:pt x="2047164" y="191069"/>
                  </a:cubicBezTo>
                  <a:cubicBezTo>
                    <a:pt x="2100390" y="230989"/>
                    <a:pt x="2111129" y="252896"/>
                    <a:pt x="2142699" y="300251"/>
                  </a:cubicBezTo>
                  <a:cubicBezTo>
                    <a:pt x="2147248" y="313899"/>
                    <a:pt x="2152394" y="327362"/>
                    <a:pt x="2156346" y="341194"/>
                  </a:cubicBezTo>
                  <a:cubicBezTo>
                    <a:pt x="2161499" y="359229"/>
                    <a:pt x="2159589" y="380178"/>
                    <a:pt x="2169994" y="395785"/>
                  </a:cubicBezTo>
                  <a:cubicBezTo>
                    <a:pt x="2179093" y="409433"/>
                    <a:pt x="2210938" y="423081"/>
                    <a:pt x="2210938" y="423081"/>
                  </a:cubicBezTo>
                  <a:lnTo>
                    <a:pt x="2702257" y="382137"/>
                  </a:lnTo>
                  <a:lnTo>
                    <a:pt x="3002508" y="832513"/>
                  </a:lnTo>
                  <a:lnTo>
                    <a:pt x="3084394" y="1487606"/>
                  </a:lnTo>
                  <a:lnTo>
                    <a:pt x="3125338" y="2224585"/>
                  </a:lnTo>
                  <a:lnTo>
                    <a:pt x="2906973" y="2620370"/>
                  </a:lnTo>
                  <a:lnTo>
                    <a:pt x="2210938" y="2674961"/>
                  </a:lnTo>
                  <a:lnTo>
                    <a:pt x="1569493" y="2634018"/>
                  </a:lnTo>
                  <a:lnTo>
                    <a:pt x="1310185" y="2852382"/>
                  </a:lnTo>
                  <a:lnTo>
                    <a:pt x="1255594" y="3234519"/>
                  </a:lnTo>
                  <a:lnTo>
                    <a:pt x="791570" y="3466531"/>
                  </a:lnTo>
                  <a:lnTo>
                    <a:pt x="150126" y="3589361"/>
                  </a:lnTo>
                  <a:lnTo>
                    <a:pt x="0" y="353477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25000"/>
              </a:schemeClr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32240" y="1412776"/>
              <a:ext cx="216024" cy="216024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25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3" name="ZoneTexte 62"/>
          <p:cNvSpPr txBox="1"/>
          <p:nvPr/>
        </p:nvSpPr>
        <p:spPr>
          <a:xfrm>
            <a:off x="6948264" y="2564904"/>
            <a:ext cx="2195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II– Un espace potentiellement riche en voie d’intégration</a:t>
            </a:r>
            <a:endParaRPr lang="fr-FR" sz="1400" b="1" u="sng" dirty="0"/>
          </a:p>
        </p:txBody>
      </p:sp>
      <p:sp>
        <p:nvSpPr>
          <p:cNvPr id="64" name="ZoneTexte 63"/>
          <p:cNvSpPr txBox="1"/>
          <p:nvPr/>
        </p:nvSpPr>
        <p:spPr>
          <a:xfrm>
            <a:off x="7020272" y="3429000"/>
            <a:ext cx="17075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Route maritime possible</a:t>
            </a:r>
          </a:p>
          <a:p>
            <a:endParaRPr lang="fr-FR" sz="1200" dirty="0" smtClean="0"/>
          </a:p>
          <a:p>
            <a:r>
              <a:rPr lang="fr-FR" sz="1200" dirty="0" smtClean="0"/>
              <a:t>Fleuve navigable en été</a:t>
            </a:r>
          </a:p>
          <a:p>
            <a:endParaRPr lang="fr-FR" sz="1200" dirty="0" smtClean="0"/>
          </a:p>
          <a:p>
            <a:r>
              <a:rPr lang="fr-FR" sz="1200" dirty="0" smtClean="0"/>
              <a:t>Ressource pétrolière</a:t>
            </a:r>
          </a:p>
          <a:p>
            <a:endParaRPr lang="fr-FR" sz="1200" dirty="0" smtClean="0"/>
          </a:p>
          <a:p>
            <a:r>
              <a:rPr lang="fr-FR" sz="1200" dirty="0" smtClean="0"/>
              <a:t>Activité minière</a:t>
            </a:r>
          </a:p>
          <a:p>
            <a:endParaRPr lang="fr-FR" sz="1200" dirty="0"/>
          </a:p>
        </p:txBody>
      </p:sp>
      <p:grpSp>
        <p:nvGrpSpPr>
          <p:cNvPr id="153" name="Groupe 152"/>
          <p:cNvGrpSpPr/>
          <p:nvPr/>
        </p:nvGrpSpPr>
        <p:grpSpPr>
          <a:xfrm>
            <a:off x="1259632" y="908720"/>
            <a:ext cx="5616624" cy="5328592"/>
            <a:chOff x="1259632" y="908720"/>
            <a:chExt cx="5616624" cy="5328592"/>
          </a:xfrm>
        </p:grpSpPr>
        <p:sp>
          <p:nvSpPr>
            <p:cNvPr id="93" name="Triangle isocèle 92"/>
            <p:cNvSpPr/>
            <p:nvPr/>
          </p:nvSpPr>
          <p:spPr>
            <a:xfrm>
              <a:off x="6732240" y="4653136"/>
              <a:ext cx="144016" cy="14401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Triangle isocèle 93"/>
            <p:cNvSpPr/>
            <p:nvPr/>
          </p:nvSpPr>
          <p:spPr>
            <a:xfrm>
              <a:off x="1475656" y="1916832"/>
              <a:ext cx="144016" cy="14401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Triangle isocèle 94"/>
            <p:cNvSpPr/>
            <p:nvPr/>
          </p:nvSpPr>
          <p:spPr>
            <a:xfrm>
              <a:off x="4716016" y="2348880"/>
              <a:ext cx="144016" cy="14401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Triangle isocèle 95"/>
            <p:cNvSpPr/>
            <p:nvPr/>
          </p:nvSpPr>
          <p:spPr>
            <a:xfrm>
              <a:off x="4788024" y="3789040"/>
              <a:ext cx="144016" cy="14401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Triangle isocèle 96"/>
            <p:cNvSpPr/>
            <p:nvPr/>
          </p:nvSpPr>
          <p:spPr>
            <a:xfrm>
              <a:off x="4860032" y="4365104"/>
              <a:ext cx="144016" cy="14401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Triangle isocèle 97"/>
            <p:cNvSpPr/>
            <p:nvPr/>
          </p:nvSpPr>
          <p:spPr>
            <a:xfrm>
              <a:off x="1259632" y="4005064"/>
              <a:ext cx="144016" cy="14401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Triangle isocèle 98"/>
            <p:cNvSpPr/>
            <p:nvPr/>
          </p:nvSpPr>
          <p:spPr>
            <a:xfrm>
              <a:off x="3851920" y="5949280"/>
              <a:ext cx="144016" cy="14401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Triangle isocèle 99"/>
            <p:cNvSpPr/>
            <p:nvPr/>
          </p:nvSpPr>
          <p:spPr>
            <a:xfrm>
              <a:off x="4499992" y="6093296"/>
              <a:ext cx="144016" cy="14401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Triangle isocèle 100"/>
            <p:cNvSpPr/>
            <p:nvPr/>
          </p:nvSpPr>
          <p:spPr>
            <a:xfrm>
              <a:off x="3491880" y="908720"/>
              <a:ext cx="144016" cy="144016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1" name="Groupe 150"/>
          <p:cNvGrpSpPr/>
          <p:nvPr/>
        </p:nvGrpSpPr>
        <p:grpSpPr>
          <a:xfrm>
            <a:off x="539552" y="1844824"/>
            <a:ext cx="6408712" cy="2728402"/>
            <a:chOff x="539552" y="1844824"/>
            <a:chExt cx="6408712" cy="2728402"/>
          </a:xfrm>
        </p:grpSpPr>
        <p:cxnSp>
          <p:nvCxnSpPr>
            <p:cNvPr id="82" name="Connecteur droit avec flèche 81"/>
            <p:cNvCxnSpPr>
              <a:endCxn id="22" idx="2"/>
            </p:cNvCxnSpPr>
            <p:nvPr/>
          </p:nvCxnSpPr>
          <p:spPr>
            <a:xfrm rot="10800000" flipV="1">
              <a:off x="4496686" y="1844824"/>
              <a:ext cx="1443466" cy="4961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 rot="10800000" flipV="1">
              <a:off x="4716016" y="3501008"/>
              <a:ext cx="1800200" cy="5681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/>
            <p:nvPr/>
          </p:nvCxnSpPr>
          <p:spPr>
            <a:xfrm rot="10800000" flipV="1">
              <a:off x="4788024" y="4149080"/>
              <a:ext cx="1440160" cy="4241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avec flèche 89"/>
            <p:cNvCxnSpPr/>
            <p:nvPr/>
          </p:nvCxnSpPr>
          <p:spPr>
            <a:xfrm>
              <a:off x="539552" y="2420888"/>
              <a:ext cx="15121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avec flèche 102"/>
            <p:cNvCxnSpPr/>
            <p:nvPr/>
          </p:nvCxnSpPr>
          <p:spPr>
            <a:xfrm rot="10800000" flipV="1">
              <a:off x="6660232" y="4005064"/>
              <a:ext cx="288032" cy="4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e 149"/>
          <p:cNvGrpSpPr/>
          <p:nvPr/>
        </p:nvGrpSpPr>
        <p:grpSpPr>
          <a:xfrm>
            <a:off x="1023582" y="709684"/>
            <a:ext cx="5996690" cy="5377217"/>
            <a:chOff x="1023582" y="709684"/>
            <a:chExt cx="5996690" cy="5377217"/>
          </a:xfrm>
        </p:grpSpPr>
        <p:sp>
          <p:nvSpPr>
            <p:cNvPr id="69" name="Forme libre 68"/>
            <p:cNvSpPr/>
            <p:nvPr/>
          </p:nvSpPr>
          <p:spPr>
            <a:xfrm>
              <a:off x="1023582" y="709684"/>
              <a:ext cx="1878842" cy="4517409"/>
            </a:xfrm>
            <a:custGeom>
              <a:avLst/>
              <a:gdLst>
                <a:gd name="connsiteX0" fmla="*/ 1473958 w 1878842"/>
                <a:gd name="connsiteY0" fmla="*/ 0 h 4517409"/>
                <a:gd name="connsiteX1" fmla="*/ 1842448 w 1878842"/>
                <a:gd name="connsiteY1" fmla="*/ 655092 h 4517409"/>
                <a:gd name="connsiteX2" fmla="*/ 1692322 w 1878842"/>
                <a:gd name="connsiteY2" fmla="*/ 955343 h 4517409"/>
                <a:gd name="connsiteX3" fmla="*/ 1228299 w 1878842"/>
                <a:gd name="connsiteY3" fmla="*/ 1555844 h 4517409"/>
                <a:gd name="connsiteX4" fmla="*/ 955343 w 1878842"/>
                <a:gd name="connsiteY4" fmla="*/ 2169994 h 4517409"/>
                <a:gd name="connsiteX5" fmla="*/ 736979 w 1878842"/>
                <a:gd name="connsiteY5" fmla="*/ 3016155 h 4517409"/>
                <a:gd name="connsiteX6" fmla="*/ 532263 w 1878842"/>
                <a:gd name="connsiteY6" fmla="*/ 3998794 h 4517409"/>
                <a:gd name="connsiteX7" fmla="*/ 0 w 1878842"/>
                <a:gd name="connsiteY7" fmla="*/ 4517409 h 4517409"/>
                <a:gd name="connsiteX8" fmla="*/ 0 w 1878842"/>
                <a:gd name="connsiteY8" fmla="*/ 4517409 h 4517409"/>
                <a:gd name="connsiteX9" fmla="*/ 0 w 1878842"/>
                <a:gd name="connsiteY9" fmla="*/ 4517409 h 4517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8842" h="4517409">
                  <a:moveTo>
                    <a:pt x="1473958" y="0"/>
                  </a:moveTo>
                  <a:cubicBezTo>
                    <a:pt x="1640006" y="247934"/>
                    <a:pt x="1806054" y="495868"/>
                    <a:pt x="1842448" y="655092"/>
                  </a:cubicBezTo>
                  <a:cubicBezTo>
                    <a:pt x="1878842" y="814316"/>
                    <a:pt x="1794680" y="805218"/>
                    <a:pt x="1692322" y="955343"/>
                  </a:cubicBezTo>
                  <a:cubicBezTo>
                    <a:pt x="1589964" y="1105468"/>
                    <a:pt x="1351129" y="1353402"/>
                    <a:pt x="1228299" y="1555844"/>
                  </a:cubicBezTo>
                  <a:cubicBezTo>
                    <a:pt x="1105469" y="1758286"/>
                    <a:pt x="1037230" y="1926609"/>
                    <a:pt x="955343" y="2169994"/>
                  </a:cubicBezTo>
                  <a:cubicBezTo>
                    <a:pt x="873456" y="2413379"/>
                    <a:pt x="807492" y="2711355"/>
                    <a:pt x="736979" y="3016155"/>
                  </a:cubicBezTo>
                  <a:cubicBezTo>
                    <a:pt x="666466" y="3320955"/>
                    <a:pt x="655093" y="3748585"/>
                    <a:pt x="532263" y="3998794"/>
                  </a:cubicBezTo>
                  <a:cubicBezTo>
                    <a:pt x="409433" y="4249003"/>
                    <a:pt x="0" y="4517409"/>
                    <a:pt x="0" y="4517409"/>
                  </a:cubicBezTo>
                  <a:lnTo>
                    <a:pt x="0" y="4517409"/>
                  </a:lnTo>
                  <a:lnTo>
                    <a:pt x="0" y="4517409"/>
                  </a:lnTo>
                </a:path>
              </a:pathLst>
            </a:custGeom>
            <a:ln>
              <a:headEnd type="arrow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Forme libre 69"/>
            <p:cNvSpPr/>
            <p:nvPr/>
          </p:nvSpPr>
          <p:spPr>
            <a:xfrm>
              <a:off x="2913797" y="750627"/>
              <a:ext cx="1781033" cy="5336274"/>
            </a:xfrm>
            <a:custGeom>
              <a:avLst/>
              <a:gdLst>
                <a:gd name="connsiteX0" fmla="*/ 661916 w 1781033"/>
                <a:gd name="connsiteY0" fmla="*/ 5336274 h 5336274"/>
                <a:gd name="connsiteX1" fmla="*/ 948519 w 1781033"/>
                <a:gd name="connsiteY1" fmla="*/ 4681182 h 5336274"/>
                <a:gd name="connsiteX2" fmla="*/ 1426191 w 1781033"/>
                <a:gd name="connsiteY2" fmla="*/ 4339988 h 5336274"/>
                <a:gd name="connsiteX3" fmla="*/ 1726442 w 1781033"/>
                <a:gd name="connsiteY3" fmla="*/ 3985146 h 5336274"/>
                <a:gd name="connsiteX4" fmla="*/ 1753737 w 1781033"/>
                <a:gd name="connsiteY4" fmla="*/ 3289110 h 5336274"/>
                <a:gd name="connsiteX5" fmla="*/ 1562669 w 1781033"/>
                <a:gd name="connsiteY5" fmla="*/ 1910686 h 5336274"/>
                <a:gd name="connsiteX6" fmla="*/ 1057702 w 1781033"/>
                <a:gd name="connsiteY6" fmla="*/ 1583140 h 5336274"/>
                <a:gd name="connsiteX7" fmla="*/ 293427 w 1781033"/>
                <a:gd name="connsiteY7" fmla="*/ 941695 h 5336274"/>
                <a:gd name="connsiteX8" fmla="*/ 61415 w 1781033"/>
                <a:gd name="connsiteY8" fmla="*/ 723331 h 5336274"/>
                <a:gd name="connsiteX9" fmla="*/ 6824 w 1781033"/>
                <a:gd name="connsiteY9" fmla="*/ 191069 h 5336274"/>
                <a:gd name="connsiteX10" fmla="*/ 102358 w 1781033"/>
                <a:gd name="connsiteY10" fmla="*/ 0 h 5336274"/>
                <a:gd name="connsiteX11" fmla="*/ 102358 w 1781033"/>
                <a:gd name="connsiteY11" fmla="*/ 0 h 5336274"/>
                <a:gd name="connsiteX12" fmla="*/ 102358 w 1781033"/>
                <a:gd name="connsiteY12" fmla="*/ 0 h 5336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81033" h="5336274">
                  <a:moveTo>
                    <a:pt x="661916" y="5336274"/>
                  </a:moveTo>
                  <a:cubicBezTo>
                    <a:pt x="741528" y="5091752"/>
                    <a:pt x="821140" y="4847230"/>
                    <a:pt x="948519" y="4681182"/>
                  </a:cubicBezTo>
                  <a:cubicBezTo>
                    <a:pt x="1075898" y="4515134"/>
                    <a:pt x="1296537" y="4455994"/>
                    <a:pt x="1426191" y="4339988"/>
                  </a:cubicBezTo>
                  <a:cubicBezTo>
                    <a:pt x="1555845" y="4223982"/>
                    <a:pt x="1671851" y="4160292"/>
                    <a:pt x="1726442" y="3985146"/>
                  </a:cubicBezTo>
                  <a:cubicBezTo>
                    <a:pt x="1781033" y="3810000"/>
                    <a:pt x="1781033" y="3634853"/>
                    <a:pt x="1753737" y="3289110"/>
                  </a:cubicBezTo>
                  <a:cubicBezTo>
                    <a:pt x="1726442" y="2943367"/>
                    <a:pt x="1678675" y="2195014"/>
                    <a:pt x="1562669" y="1910686"/>
                  </a:cubicBezTo>
                  <a:cubicBezTo>
                    <a:pt x="1446663" y="1626358"/>
                    <a:pt x="1269242" y="1744638"/>
                    <a:pt x="1057702" y="1583140"/>
                  </a:cubicBezTo>
                  <a:cubicBezTo>
                    <a:pt x="846162" y="1421642"/>
                    <a:pt x="459475" y="1084996"/>
                    <a:pt x="293427" y="941695"/>
                  </a:cubicBezTo>
                  <a:cubicBezTo>
                    <a:pt x="127379" y="798394"/>
                    <a:pt x="109182" y="848435"/>
                    <a:pt x="61415" y="723331"/>
                  </a:cubicBezTo>
                  <a:cubicBezTo>
                    <a:pt x="13648" y="598227"/>
                    <a:pt x="0" y="311624"/>
                    <a:pt x="6824" y="191069"/>
                  </a:cubicBezTo>
                  <a:cubicBezTo>
                    <a:pt x="13648" y="70514"/>
                    <a:pt x="102358" y="0"/>
                    <a:pt x="102358" y="0"/>
                  </a:cubicBezTo>
                  <a:lnTo>
                    <a:pt x="102358" y="0"/>
                  </a:lnTo>
                  <a:lnTo>
                    <a:pt x="102358" y="0"/>
                  </a:lnTo>
                </a:path>
              </a:pathLst>
            </a:custGeom>
            <a:ln>
              <a:headEnd type="arrow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0" name="Connecteur droit avec flèche 109"/>
            <p:cNvCxnSpPr/>
            <p:nvPr/>
          </p:nvCxnSpPr>
          <p:spPr>
            <a:xfrm>
              <a:off x="6732240" y="3573016"/>
              <a:ext cx="2880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1" name="ZoneTexte 110"/>
          <p:cNvSpPr txBox="1"/>
          <p:nvPr/>
        </p:nvSpPr>
        <p:spPr>
          <a:xfrm>
            <a:off x="7045197" y="5013176"/>
            <a:ext cx="2098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III – Un espace menacé à protéger</a:t>
            </a:r>
            <a:endParaRPr lang="fr-FR" sz="1400" b="1" u="sng" dirty="0"/>
          </a:p>
        </p:txBody>
      </p:sp>
      <p:grpSp>
        <p:nvGrpSpPr>
          <p:cNvPr id="155" name="Groupe 154"/>
          <p:cNvGrpSpPr/>
          <p:nvPr/>
        </p:nvGrpSpPr>
        <p:grpSpPr>
          <a:xfrm>
            <a:off x="2051720" y="2060848"/>
            <a:ext cx="4824536" cy="4176464"/>
            <a:chOff x="2051720" y="2060848"/>
            <a:chExt cx="4824536" cy="4176464"/>
          </a:xfrm>
        </p:grpSpPr>
        <p:sp>
          <p:nvSpPr>
            <p:cNvPr id="112" name="Explosion 1 111"/>
            <p:cNvSpPr/>
            <p:nvPr/>
          </p:nvSpPr>
          <p:spPr>
            <a:xfrm>
              <a:off x="6588224" y="6021288"/>
              <a:ext cx="288032" cy="216024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xplosion 1 112"/>
            <p:cNvSpPr/>
            <p:nvPr/>
          </p:nvSpPr>
          <p:spPr>
            <a:xfrm>
              <a:off x="3923928" y="5013176"/>
              <a:ext cx="288032" cy="216024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Explosion 1 113"/>
            <p:cNvSpPr/>
            <p:nvPr/>
          </p:nvSpPr>
          <p:spPr>
            <a:xfrm>
              <a:off x="2051720" y="4005064"/>
              <a:ext cx="288032" cy="216024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xplosion 1 114"/>
            <p:cNvSpPr/>
            <p:nvPr/>
          </p:nvSpPr>
          <p:spPr>
            <a:xfrm>
              <a:off x="2051720" y="2060848"/>
              <a:ext cx="288032" cy="216024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6" name="ZoneTexte 115"/>
          <p:cNvSpPr txBox="1"/>
          <p:nvPr/>
        </p:nvSpPr>
        <p:spPr>
          <a:xfrm>
            <a:off x="6948264" y="5589240"/>
            <a:ext cx="219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Zone de pollution majeure</a:t>
            </a:r>
          </a:p>
          <a:p>
            <a:endParaRPr lang="fr-FR" sz="1200" dirty="0" smtClean="0"/>
          </a:p>
          <a:p>
            <a:r>
              <a:rPr lang="fr-FR" sz="1200" dirty="0" smtClean="0"/>
              <a:t>Zone de contestation des frontières</a:t>
            </a:r>
            <a:endParaRPr lang="fr-FR" sz="1200" dirty="0"/>
          </a:p>
        </p:txBody>
      </p:sp>
      <p:grpSp>
        <p:nvGrpSpPr>
          <p:cNvPr id="154" name="Groupe 153"/>
          <p:cNvGrpSpPr/>
          <p:nvPr/>
        </p:nvGrpSpPr>
        <p:grpSpPr>
          <a:xfrm>
            <a:off x="1691680" y="2636912"/>
            <a:ext cx="5184576" cy="3240360"/>
            <a:chOff x="1691680" y="2636912"/>
            <a:chExt cx="5184576" cy="3240360"/>
          </a:xfrm>
        </p:grpSpPr>
        <p:sp>
          <p:nvSpPr>
            <p:cNvPr id="117" name="Interdiction 116"/>
            <p:cNvSpPr/>
            <p:nvPr/>
          </p:nvSpPr>
          <p:spPr>
            <a:xfrm>
              <a:off x="6516216" y="5517232"/>
              <a:ext cx="360040" cy="360040"/>
            </a:xfrm>
            <a:prstGeom prst="noSmoking">
              <a:avLst>
                <a:gd name="adj" fmla="val 6709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8" name="Interdiction 117"/>
            <p:cNvSpPr/>
            <p:nvPr/>
          </p:nvSpPr>
          <p:spPr>
            <a:xfrm>
              <a:off x="1691680" y="2636912"/>
              <a:ext cx="360040" cy="360040"/>
            </a:xfrm>
            <a:prstGeom prst="noSmoking">
              <a:avLst>
                <a:gd name="adj" fmla="val 3588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9" name="Interdiction 118"/>
            <p:cNvSpPr/>
            <p:nvPr/>
          </p:nvSpPr>
          <p:spPr>
            <a:xfrm>
              <a:off x="4499992" y="5157192"/>
              <a:ext cx="360040" cy="360040"/>
            </a:xfrm>
            <a:prstGeom prst="noSmoking">
              <a:avLst>
                <a:gd name="adj" fmla="val 7378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21" name="Interdiction 120"/>
            <p:cNvSpPr/>
            <p:nvPr/>
          </p:nvSpPr>
          <p:spPr>
            <a:xfrm>
              <a:off x="4427984" y="3573016"/>
              <a:ext cx="360040" cy="360040"/>
            </a:xfrm>
            <a:prstGeom prst="noSmoking">
              <a:avLst>
                <a:gd name="adj" fmla="val 3433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2350993" y="2564904"/>
            <a:ext cx="6793008" cy="4278090"/>
            <a:chOff x="2350993" y="2564904"/>
            <a:chExt cx="6793008" cy="4278090"/>
          </a:xfrm>
        </p:grpSpPr>
        <p:sp>
          <p:nvSpPr>
            <p:cNvPr id="124" name="Forme libre 123"/>
            <p:cNvSpPr/>
            <p:nvPr/>
          </p:nvSpPr>
          <p:spPr>
            <a:xfrm>
              <a:off x="2350993" y="2934269"/>
              <a:ext cx="1538619" cy="1705970"/>
            </a:xfrm>
            <a:custGeom>
              <a:avLst/>
              <a:gdLst>
                <a:gd name="connsiteX0" fmla="*/ 228434 w 1538619"/>
                <a:gd name="connsiteY0" fmla="*/ 1705970 h 1705970"/>
                <a:gd name="connsiteX1" fmla="*/ 228434 w 1538619"/>
                <a:gd name="connsiteY1" fmla="*/ 1705970 h 1705970"/>
                <a:gd name="connsiteX2" fmla="*/ 337616 w 1538619"/>
                <a:gd name="connsiteY2" fmla="*/ 1624083 h 1705970"/>
                <a:gd name="connsiteX3" fmla="*/ 419503 w 1538619"/>
                <a:gd name="connsiteY3" fmla="*/ 1569492 h 1705970"/>
                <a:gd name="connsiteX4" fmla="*/ 501389 w 1538619"/>
                <a:gd name="connsiteY4" fmla="*/ 1501253 h 1705970"/>
                <a:gd name="connsiteX5" fmla="*/ 583276 w 1538619"/>
                <a:gd name="connsiteY5" fmla="*/ 1473958 h 1705970"/>
                <a:gd name="connsiteX6" fmla="*/ 624219 w 1538619"/>
                <a:gd name="connsiteY6" fmla="*/ 1460310 h 1705970"/>
                <a:gd name="connsiteX7" fmla="*/ 665162 w 1538619"/>
                <a:gd name="connsiteY7" fmla="*/ 1446662 h 1705970"/>
                <a:gd name="connsiteX8" fmla="*/ 719753 w 1538619"/>
                <a:gd name="connsiteY8" fmla="*/ 1433015 h 1705970"/>
                <a:gd name="connsiteX9" fmla="*/ 856231 w 1538619"/>
                <a:gd name="connsiteY9" fmla="*/ 1378424 h 1705970"/>
                <a:gd name="connsiteX10" fmla="*/ 910822 w 1538619"/>
                <a:gd name="connsiteY10" fmla="*/ 1364776 h 1705970"/>
                <a:gd name="connsiteX11" fmla="*/ 910822 w 1538619"/>
                <a:gd name="connsiteY11" fmla="*/ 1364776 h 1705970"/>
                <a:gd name="connsiteX12" fmla="*/ 1020004 w 1538619"/>
                <a:gd name="connsiteY12" fmla="*/ 1323832 h 1705970"/>
                <a:gd name="connsiteX13" fmla="*/ 1060947 w 1538619"/>
                <a:gd name="connsiteY13" fmla="*/ 1310185 h 1705970"/>
                <a:gd name="connsiteX14" fmla="*/ 1115538 w 1538619"/>
                <a:gd name="connsiteY14" fmla="*/ 1282889 h 1705970"/>
                <a:gd name="connsiteX15" fmla="*/ 1183777 w 1538619"/>
                <a:gd name="connsiteY15" fmla="*/ 1255594 h 1705970"/>
                <a:gd name="connsiteX16" fmla="*/ 1538619 w 1538619"/>
                <a:gd name="connsiteY16" fmla="*/ 941695 h 1705970"/>
                <a:gd name="connsiteX17" fmla="*/ 1524971 w 1538619"/>
                <a:gd name="connsiteY17" fmla="*/ 805218 h 1705970"/>
                <a:gd name="connsiteX18" fmla="*/ 1497676 w 1538619"/>
                <a:gd name="connsiteY18" fmla="*/ 696035 h 1705970"/>
                <a:gd name="connsiteX19" fmla="*/ 1484028 w 1538619"/>
                <a:gd name="connsiteY19" fmla="*/ 627797 h 1705970"/>
                <a:gd name="connsiteX20" fmla="*/ 1470380 w 1538619"/>
                <a:gd name="connsiteY20" fmla="*/ 586853 h 1705970"/>
                <a:gd name="connsiteX21" fmla="*/ 1470380 w 1538619"/>
                <a:gd name="connsiteY21" fmla="*/ 395785 h 1705970"/>
                <a:gd name="connsiteX22" fmla="*/ 1470380 w 1538619"/>
                <a:gd name="connsiteY22" fmla="*/ 395785 h 1705970"/>
                <a:gd name="connsiteX23" fmla="*/ 1374846 w 1538619"/>
                <a:gd name="connsiteY23" fmla="*/ 313898 h 1705970"/>
                <a:gd name="connsiteX24" fmla="*/ 1320255 w 1538619"/>
                <a:gd name="connsiteY24" fmla="*/ 232012 h 1705970"/>
                <a:gd name="connsiteX25" fmla="*/ 1170129 w 1538619"/>
                <a:gd name="connsiteY25" fmla="*/ 54591 h 1705970"/>
                <a:gd name="connsiteX26" fmla="*/ 1101891 w 1538619"/>
                <a:gd name="connsiteY26" fmla="*/ 0 h 1705970"/>
                <a:gd name="connsiteX27" fmla="*/ 1101891 w 1538619"/>
                <a:gd name="connsiteY27" fmla="*/ 0 h 1705970"/>
                <a:gd name="connsiteX28" fmla="*/ 979061 w 1538619"/>
                <a:gd name="connsiteY28" fmla="*/ 68238 h 1705970"/>
                <a:gd name="connsiteX29" fmla="*/ 938117 w 1538619"/>
                <a:gd name="connsiteY29" fmla="*/ 95534 h 1705970"/>
                <a:gd name="connsiteX30" fmla="*/ 883526 w 1538619"/>
                <a:gd name="connsiteY30" fmla="*/ 122830 h 1705970"/>
                <a:gd name="connsiteX31" fmla="*/ 774344 w 1538619"/>
                <a:gd name="connsiteY31" fmla="*/ 191068 h 1705970"/>
                <a:gd name="connsiteX32" fmla="*/ 733401 w 1538619"/>
                <a:gd name="connsiteY32" fmla="*/ 218364 h 1705970"/>
                <a:gd name="connsiteX33" fmla="*/ 665162 w 1538619"/>
                <a:gd name="connsiteY33" fmla="*/ 245659 h 1705970"/>
                <a:gd name="connsiteX34" fmla="*/ 665162 w 1538619"/>
                <a:gd name="connsiteY34" fmla="*/ 245659 h 1705970"/>
                <a:gd name="connsiteX35" fmla="*/ 501389 w 1538619"/>
                <a:gd name="connsiteY35" fmla="*/ 354841 h 1705970"/>
                <a:gd name="connsiteX36" fmla="*/ 433150 w 1538619"/>
                <a:gd name="connsiteY36" fmla="*/ 477671 h 1705970"/>
                <a:gd name="connsiteX37" fmla="*/ 405855 w 1538619"/>
                <a:gd name="connsiteY37" fmla="*/ 545910 h 1705970"/>
                <a:gd name="connsiteX38" fmla="*/ 405855 w 1538619"/>
                <a:gd name="connsiteY38" fmla="*/ 545910 h 1705970"/>
                <a:gd name="connsiteX39" fmla="*/ 323968 w 1538619"/>
                <a:gd name="connsiteY39" fmla="*/ 736979 h 1705970"/>
                <a:gd name="connsiteX40" fmla="*/ 310320 w 1538619"/>
                <a:gd name="connsiteY40" fmla="*/ 791570 h 1705970"/>
                <a:gd name="connsiteX41" fmla="*/ 310320 w 1538619"/>
                <a:gd name="connsiteY41" fmla="*/ 791570 h 1705970"/>
                <a:gd name="connsiteX42" fmla="*/ 255729 w 1538619"/>
                <a:gd name="connsiteY42" fmla="*/ 928047 h 1705970"/>
                <a:gd name="connsiteX43" fmla="*/ 228434 w 1538619"/>
                <a:gd name="connsiteY43" fmla="*/ 1009934 h 1705970"/>
                <a:gd name="connsiteX44" fmla="*/ 201138 w 1538619"/>
                <a:gd name="connsiteY44" fmla="*/ 1078173 h 1705970"/>
                <a:gd name="connsiteX45" fmla="*/ 187491 w 1538619"/>
                <a:gd name="connsiteY45" fmla="*/ 1119116 h 1705970"/>
                <a:gd name="connsiteX46" fmla="*/ 119252 w 1538619"/>
                <a:gd name="connsiteY46" fmla="*/ 1282889 h 1705970"/>
                <a:gd name="connsiteX47" fmla="*/ 78308 w 1538619"/>
                <a:gd name="connsiteY47" fmla="*/ 1378424 h 1705970"/>
                <a:gd name="connsiteX48" fmla="*/ 51013 w 1538619"/>
                <a:gd name="connsiteY48" fmla="*/ 1433015 h 1705970"/>
                <a:gd name="connsiteX49" fmla="*/ 51013 w 1538619"/>
                <a:gd name="connsiteY49" fmla="*/ 1433015 h 1705970"/>
                <a:gd name="connsiteX50" fmla="*/ 10070 w 1538619"/>
                <a:gd name="connsiteY50" fmla="*/ 1651379 h 1705970"/>
                <a:gd name="connsiteX51" fmla="*/ 10070 w 1538619"/>
                <a:gd name="connsiteY51" fmla="*/ 1651379 h 1705970"/>
                <a:gd name="connsiteX52" fmla="*/ 228434 w 1538619"/>
                <a:gd name="connsiteY52" fmla="*/ 1705970 h 170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538619" h="1705970">
                  <a:moveTo>
                    <a:pt x="228434" y="1705970"/>
                  </a:moveTo>
                  <a:lnTo>
                    <a:pt x="228434" y="1705970"/>
                  </a:lnTo>
                  <a:cubicBezTo>
                    <a:pt x="264828" y="1678674"/>
                    <a:pt x="300597" y="1650525"/>
                    <a:pt x="337616" y="1624083"/>
                  </a:cubicBezTo>
                  <a:cubicBezTo>
                    <a:pt x="364311" y="1605015"/>
                    <a:pt x="396306" y="1592689"/>
                    <a:pt x="419503" y="1569492"/>
                  </a:cubicBezTo>
                  <a:cubicBezTo>
                    <a:pt x="445213" y="1543782"/>
                    <a:pt x="467189" y="1516453"/>
                    <a:pt x="501389" y="1501253"/>
                  </a:cubicBezTo>
                  <a:cubicBezTo>
                    <a:pt x="527681" y="1489568"/>
                    <a:pt x="555980" y="1483056"/>
                    <a:pt x="583276" y="1473958"/>
                  </a:cubicBezTo>
                  <a:lnTo>
                    <a:pt x="624219" y="1460310"/>
                  </a:lnTo>
                  <a:cubicBezTo>
                    <a:pt x="637867" y="1455761"/>
                    <a:pt x="651206" y="1450151"/>
                    <a:pt x="665162" y="1446662"/>
                  </a:cubicBezTo>
                  <a:lnTo>
                    <a:pt x="719753" y="1433015"/>
                  </a:lnTo>
                  <a:cubicBezTo>
                    <a:pt x="800081" y="1392850"/>
                    <a:pt x="755040" y="1412154"/>
                    <a:pt x="856231" y="1378424"/>
                  </a:cubicBezTo>
                  <a:cubicBezTo>
                    <a:pt x="901491" y="1363337"/>
                    <a:pt x="882788" y="1364776"/>
                    <a:pt x="910822" y="1364776"/>
                  </a:cubicBezTo>
                  <a:lnTo>
                    <a:pt x="910822" y="1364776"/>
                  </a:lnTo>
                  <a:lnTo>
                    <a:pt x="1020004" y="1323832"/>
                  </a:lnTo>
                  <a:cubicBezTo>
                    <a:pt x="1033524" y="1318916"/>
                    <a:pt x="1047724" y="1315852"/>
                    <a:pt x="1060947" y="1310185"/>
                  </a:cubicBezTo>
                  <a:cubicBezTo>
                    <a:pt x="1079647" y="1302171"/>
                    <a:pt x="1096838" y="1290903"/>
                    <a:pt x="1115538" y="1282889"/>
                  </a:cubicBezTo>
                  <a:cubicBezTo>
                    <a:pt x="1233616" y="1232284"/>
                    <a:pt x="1095898" y="1299532"/>
                    <a:pt x="1183777" y="1255594"/>
                  </a:cubicBezTo>
                  <a:lnTo>
                    <a:pt x="1538619" y="941695"/>
                  </a:lnTo>
                  <a:cubicBezTo>
                    <a:pt x="1534070" y="896203"/>
                    <a:pt x="1532487" y="850315"/>
                    <a:pt x="1524971" y="805218"/>
                  </a:cubicBezTo>
                  <a:cubicBezTo>
                    <a:pt x="1518804" y="768214"/>
                    <a:pt x="1505033" y="732821"/>
                    <a:pt x="1497676" y="696035"/>
                  </a:cubicBezTo>
                  <a:cubicBezTo>
                    <a:pt x="1493127" y="673289"/>
                    <a:pt x="1489654" y="650301"/>
                    <a:pt x="1484028" y="627797"/>
                  </a:cubicBezTo>
                  <a:cubicBezTo>
                    <a:pt x="1480539" y="613840"/>
                    <a:pt x="1471225" y="601214"/>
                    <a:pt x="1470380" y="586853"/>
                  </a:cubicBezTo>
                  <a:cubicBezTo>
                    <a:pt x="1466640" y="523274"/>
                    <a:pt x="1470380" y="459474"/>
                    <a:pt x="1470380" y="395785"/>
                  </a:cubicBezTo>
                  <a:lnTo>
                    <a:pt x="1470380" y="395785"/>
                  </a:lnTo>
                  <a:cubicBezTo>
                    <a:pt x="1438535" y="368489"/>
                    <a:pt x="1403187" y="344816"/>
                    <a:pt x="1374846" y="313898"/>
                  </a:cubicBezTo>
                  <a:cubicBezTo>
                    <a:pt x="1352679" y="289716"/>
                    <a:pt x="1338928" y="258984"/>
                    <a:pt x="1320255" y="232012"/>
                  </a:cubicBezTo>
                  <a:cubicBezTo>
                    <a:pt x="1286961" y="183921"/>
                    <a:pt x="1223088" y="86367"/>
                    <a:pt x="1170129" y="54591"/>
                  </a:cubicBezTo>
                  <a:cubicBezTo>
                    <a:pt x="1097990" y="11307"/>
                    <a:pt x="1101891" y="40173"/>
                    <a:pt x="1101891" y="0"/>
                  </a:cubicBezTo>
                  <a:lnTo>
                    <a:pt x="1101891" y="0"/>
                  </a:lnTo>
                  <a:cubicBezTo>
                    <a:pt x="1060948" y="22746"/>
                    <a:pt x="1019518" y="44638"/>
                    <a:pt x="979061" y="68238"/>
                  </a:cubicBezTo>
                  <a:cubicBezTo>
                    <a:pt x="964893" y="76503"/>
                    <a:pt x="952359" y="87396"/>
                    <a:pt x="938117" y="95534"/>
                  </a:cubicBezTo>
                  <a:cubicBezTo>
                    <a:pt x="920453" y="105628"/>
                    <a:pt x="900454" y="111545"/>
                    <a:pt x="883526" y="122830"/>
                  </a:cubicBezTo>
                  <a:cubicBezTo>
                    <a:pt x="772269" y="197002"/>
                    <a:pt x="858621" y="162978"/>
                    <a:pt x="774344" y="191068"/>
                  </a:cubicBezTo>
                  <a:cubicBezTo>
                    <a:pt x="760696" y="200167"/>
                    <a:pt x="748072" y="211029"/>
                    <a:pt x="733401" y="218364"/>
                  </a:cubicBezTo>
                  <a:cubicBezTo>
                    <a:pt x="711489" y="229320"/>
                    <a:pt x="665162" y="245659"/>
                    <a:pt x="665162" y="245659"/>
                  </a:cubicBezTo>
                  <a:lnTo>
                    <a:pt x="665162" y="245659"/>
                  </a:lnTo>
                  <a:cubicBezTo>
                    <a:pt x="662532" y="247303"/>
                    <a:pt x="523619" y="329832"/>
                    <a:pt x="501389" y="354841"/>
                  </a:cubicBezTo>
                  <a:cubicBezTo>
                    <a:pt x="403037" y="465488"/>
                    <a:pt x="472863" y="398244"/>
                    <a:pt x="433150" y="477671"/>
                  </a:cubicBezTo>
                  <a:cubicBezTo>
                    <a:pt x="400808" y="542355"/>
                    <a:pt x="405855" y="493243"/>
                    <a:pt x="405855" y="545910"/>
                  </a:cubicBezTo>
                  <a:lnTo>
                    <a:pt x="405855" y="545910"/>
                  </a:lnTo>
                  <a:cubicBezTo>
                    <a:pt x="338396" y="680828"/>
                    <a:pt x="364132" y="616489"/>
                    <a:pt x="323968" y="736979"/>
                  </a:cubicBezTo>
                  <a:cubicBezTo>
                    <a:pt x="308881" y="782238"/>
                    <a:pt x="310320" y="763536"/>
                    <a:pt x="310320" y="791570"/>
                  </a:cubicBezTo>
                  <a:lnTo>
                    <a:pt x="310320" y="791570"/>
                  </a:lnTo>
                  <a:cubicBezTo>
                    <a:pt x="292123" y="837062"/>
                    <a:pt x="272933" y="882170"/>
                    <a:pt x="255729" y="928047"/>
                  </a:cubicBezTo>
                  <a:cubicBezTo>
                    <a:pt x="245626" y="954987"/>
                    <a:pt x="238267" y="982894"/>
                    <a:pt x="228434" y="1009934"/>
                  </a:cubicBezTo>
                  <a:cubicBezTo>
                    <a:pt x="220062" y="1032958"/>
                    <a:pt x="209740" y="1055234"/>
                    <a:pt x="201138" y="1078173"/>
                  </a:cubicBezTo>
                  <a:cubicBezTo>
                    <a:pt x="196087" y="1091643"/>
                    <a:pt x="192834" y="1105759"/>
                    <a:pt x="187491" y="1119116"/>
                  </a:cubicBezTo>
                  <a:cubicBezTo>
                    <a:pt x="165527" y="1174026"/>
                    <a:pt x="137954" y="1226784"/>
                    <a:pt x="119252" y="1282889"/>
                  </a:cubicBezTo>
                  <a:cubicBezTo>
                    <a:pt x="103940" y="1328823"/>
                    <a:pt x="105292" y="1331202"/>
                    <a:pt x="78308" y="1378424"/>
                  </a:cubicBezTo>
                  <a:cubicBezTo>
                    <a:pt x="48490" y="1430607"/>
                    <a:pt x="51013" y="1400897"/>
                    <a:pt x="51013" y="1433015"/>
                  </a:cubicBezTo>
                  <a:lnTo>
                    <a:pt x="51013" y="1433015"/>
                  </a:lnTo>
                  <a:cubicBezTo>
                    <a:pt x="0" y="1586055"/>
                    <a:pt x="10070" y="1512686"/>
                    <a:pt x="10070" y="1651379"/>
                  </a:cubicBezTo>
                  <a:lnTo>
                    <a:pt x="10070" y="1651379"/>
                  </a:lnTo>
                  <a:lnTo>
                    <a:pt x="228434" y="170597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6" name="Connecteur droit avec flèche 125"/>
            <p:cNvCxnSpPr/>
            <p:nvPr/>
          </p:nvCxnSpPr>
          <p:spPr>
            <a:xfrm rot="5400000">
              <a:off x="3599892" y="2744924"/>
              <a:ext cx="648072" cy="288032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avec flèche 126"/>
            <p:cNvCxnSpPr/>
            <p:nvPr/>
          </p:nvCxnSpPr>
          <p:spPr>
            <a:xfrm rot="16200000" flipH="1">
              <a:off x="2303748" y="2744924"/>
              <a:ext cx="648072" cy="288032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avec flèche 130"/>
            <p:cNvCxnSpPr/>
            <p:nvPr/>
          </p:nvCxnSpPr>
          <p:spPr>
            <a:xfrm rot="16200000" flipV="1">
              <a:off x="3779912" y="4149080"/>
              <a:ext cx="432048" cy="432048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ZoneTexte 133"/>
            <p:cNvSpPr txBox="1"/>
            <p:nvPr/>
          </p:nvSpPr>
          <p:spPr>
            <a:xfrm>
              <a:off x="7020273" y="638132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Banquise d’été en 2050 (une des projections.)</a:t>
              </a:r>
              <a:endParaRPr lang="fr-FR" sz="1200" dirty="0"/>
            </a:p>
          </p:txBody>
        </p:sp>
        <p:sp>
          <p:nvSpPr>
            <p:cNvPr id="135" name="Forme libre 134"/>
            <p:cNvSpPr/>
            <p:nvPr/>
          </p:nvSpPr>
          <p:spPr>
            <a:xfrm>
              <a:off x="6588224" y="6381328"/>
              <a:ext cx="340415" cy="310903"/>
            </a:xfrm>
            <a:custGeom>
              <a:avLst/>
              <a:gdLst>
                <a:gd name="connsiteX0" fmla="*/ 228434 w 1538619"/>
                <a:gd name="connsiteY0" fmla="*/ 1705970 h 1705970"/>
                <a:gd name="connsiteX1" fmla="*/ 228434 w 1538619"/>
                <a:gd name="connsiteY1" fmla="*/ 1705970 h 1705970"/>
                <a:gd name="connsiteX2" fmla="*/ 337616 w 1538619"/>
                <a:gd name="connsiteY2" fmla="*/ 1624083 h 1705970"/>
                <a:gd name="connsiteX3" fmla="*/ 419503 w 1538619"/>
                <a:gd name="connsiteY3" fmla="*/ 1569492 h 1705970"/>
                <a:gd name="connsiteX4" fmla="*/ 501389 w 1538619"/>
                <a:gd name="connsiteY4" fmla="*/ 1501253 h 1705970"/>
                <a:gd name="connsiteX5" fmla="*/ 583276 w 1538619"/>
                <a:gd name="connsiteY5" fmla="*/ 1473958 h 1705970"/>
                <a:gd name="connsiteX6" fmla="*/ 624219 w 1538619"/>
                <a:gd name="connsiteY6" fmla="*/ 1460310 h 1705970"/>
                <a:gd name="connsiteX7" fmla="*/ 665162 w 1538619"/>
                <a:gd name="connsiteY7" fmla="*/ 1446662 h 1705970"/>
                <a:gd name="connsiteX8" fmla="*/ 719753 w 1538619"/>
                <a:gd name="connsiteY8" fmla="*/ 1433015 h 1705970"/>
                <a:gd name="connsiteX9" fmla="*/ 856231 w 1538619"/>
                <a:gd name="connsiteY9" fmla="*/ 1378424 h 1705970"/>
                <a:gd name="connsiteX10" fmla="*/ 910822 w 1538619"/>
                <a:gd name="connsiteY10" fmla="*/ 1364776 h 1705970"/>
                <a:gd name="connsiteX11" fmla="*/ 910822 w 1538619"/>
                <a:gd name="connsiteY11" fmla="*/ 1364776 h 1705970"/>
                <a:gd name="connsiteX12" fmla="*/ 1020004 w 1538619"/>
                <a:gd name="connsiteY12" fmla="*/ 1323832 h 1705970"/>
                <a:gd name="connsiteX13" fmla="*/ 1060947 w 1538619"/>
                <a:gd name="connsiteY13" fmla="*/ 1310185 h 1705970"/>
                <a:gd name="connsiteX14" fmla="*/ 1115538 w 1538619"/>
                <a:gd name="connsiteY14" fmla="*/ 1282889 h 1705970"/>
                <a:gd name="connsiteX15" fmla="*/ 1183777 w 1538619"/>
                <a:gd name="connsiteY15" fmla="*/ 1255594 h 1705970"/>
                <a:gd name="connsiteX16" fmla="*/ 1538619 w 1538619"/>
                <a:gd name="connsiteY16" fmla="*/ 941695 h 1705970"/>
                <a:gd name="connsiteX17" fmla="*/ 1524971 w 1538619"/>
                <a:gd name="connsiteY17" fmla="*/ 805218 h 1705970"/>
                <a:gd name="connsiteX18" fmla="*/ 1497676 w 1538619"/>
                <a:gd name="connsiteY18" fmla="*/ 696035 h 1705970"/>
                <a:gd name="connsiteX19" fmla="*/ 1484028 w 1538619"/>
                <a:gd name="connsiteY19" fmla="*/ 627797 h 1705970"/>
                <a:gd name="connsiteX20" fmla="*/ 1470380 w 1538619"/>
                <a:gd name="connsiteY20" fmla="*/ 586853 h 1705970"/>
                <a:gd name="connsiteX21" fmla="*/ 1470380 w 1538619"/>
                <a:gd name="connsiteY21" fmla="*/ 395785 h 1705970"/>
                <a:gd name="connsiteX22" fmla="*/ 1470380 w 1538619"/>
                <a:gd name="connsiteY22" fmla="*/ 395785 h 1705970"/>
                <a:gd name="connsiteX23" fmla="*/ 1374846 w 1538619"/>
                <a:gd name="connsiteY23" fmla="*/ 313898 h 1705970"/>
                <a:gd name="connsiteX24" fmla="*/ 1320255 w 1538619"/>
                <a:gd name="connsiteY24" fmla="*/ 232012 h 1705970"/>
                <a:gd name="connsiteX25" fmla="*/ 1170129 w 1538619"/>
                <a:gd name="connsiteY25" fmla="*/ 54591 h 1705970"/>
                <a:gd name="connsiteX26" fmla="*/ 1101891 w 1538619"/>
                <a:gd name="connsiteY26" fmla="*/ 0 h 1705970"/>
                <a:gd name="connsiteX27" fmla="*/ 1101891 w 1538619"/>
                <a:gd name="connsiteY27" fmla="*/ 0 h 1705970"/>
                <a:gd name="connsiteX28" fmla="*/ 979061 w 1538619"/>
                <a:gd name="connsiteY28" fmla="*/ 68238 h 1705970"/>
                <a:gd name="connsiteX29" fmla="*/ 938117 w 1538619"/>
                <a:gd name="connsiteY29" fmla="*/ 95534 h 1705970"/>
                <a:gd name="connsiteX30" fmla="*/ 883526 w 1538619"/>
                <a:gd name="connsiteY30" fmla="*/ 122830 h 1705970"/>
                <a:gd name="connsiteX31" fmla="*/ 774344 w 1538619"/>
                <a:gd name="connsiteY31" fmla="*/ 191068 h 1705970"/>
                <a:gd name="connsiteX32" fmla="*/ 733401 w 1538619"/>
                <a:gd name="connsiteY32" fmla="*/ 218364 h 1705970"/>
                <a:gd name="connsiteX33" fmla="*/ 665162 w 1538619"/>
                <a:gd name="connsiteY33" fmla="*/ 245659 h 1705970"/>
                <a:gd name="connsiteX34" fmla="*/ 665162 w 1538619"/>
                <a:gd name="connsiteY34" fmla="*/ 245659 h 1705970"/>
                <a:gd name="connsiteX35" fmla="*/ 501389 w 1538619"/>
                <a:gd name="connsiteY35" fmla="*/ 354841 h 1705970"/>
                <a:gd name="connsiteX36" fmla="*/ 433150 w 1538619"/>
                <a:gd name="connsiteY36" fmla="*/ 477671 h 1705970"/>
                <a:gd name="connsiteX37" fmla="*/ 405855 w 1538619"/>
                <a:gd name="connsiteY37" fmla="*/ 545910 h 1705970"/>
                <a:gd name="connsiteX38" fmla="*/ 405855 w 1538619"/>
                <a:gd name="connsiteY38" fmla="*/ 545910 h 1705970"/>
                <a:gd name="connsiteX39" fmla="*/ 323968 w 1538619"/>
                <a:gd name="connsiteY39" fmla="*/ 736979 h 1705970"/>
                <a:gd name="connsiteX40" fmla="*/ 310320 w 1538619"/>
                <a:gd name="connsiteY40" fmla="*/ 791570 h 1705970"/>
                <a:gd name="connsiteX41" fmla="*/ 310320 w 1538619"/>
                <a:gd name="connsiteY41" fmla="*/ 791570 h 1705970"/>
                <a:gd name="connsiteX42" fmla="*/ 255729 w 1538619"/>
                <a:gd name="connsiteY42" fmla="*/ 928047 h 1705970"/>
                <a:gd name="connsiteX43" fmla="*/ 228434 w 1538619"/>
                <a:gd name="connsiteY43" fmla="*/ 1009934 h 1705970"/>
                <a:gd name="connsiteX44" fmla="*/ 201138 w 1538619"/>
                <a:gd name="connsiteY44" fmla="*/ 1078173 h 1705970"/>
                <a:gd name="connsiteX45" fmla="*/ 187491 w 1538619"/>
                <a:gd name="connsiteY45" fmla="*/ 1119116 h 1705970"/>
                <a:gd name="connsiteX46" fmla="*/ 119252 w 1538619"/>
                <a:gd name="connsiteY46" fmla="*/ 1282889 h 1705970"/>
                <a:gd name="connsiteX47" fmla="*/ 78308 w 1538619"/>
                <a:gd name="connsiteY47" fmla="*/ 1378424 h 1705970"/>
                <a:gd name="connsiteX48" fmla="*/ 51013 w 1538619"/>
                <a:gd name="connsiteY48" fmla="*/ 1433015 h 1705970"/>
                <a:gd name="connsiteX49" fmla="*/ 51013 w 1538619"/>
                <a:gd name="connsiteY49" fmla="*/ 1433015 h 1705970"/>
                <a:gd name="connsiteX50" fmla="*/ 10070 w 1538619"/>
                <a:gd name="connsiteY50" fmla="*/ 1651379 h 1705970"/>
                <a:gd name="connsiteX51" fmla="*/ 10070 w 1538619"/>
                <a:gd name="connsiteY51" fmla="*/ 1651379 h 1705970"/>
                <a:gd name="connsiteX52" fmla="*/ 228434 w 1538619"/>
                <a:gd name="connsiteY52" fmla="*/ 1705970 h 170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538619" h="1705970">
                  <a:moveTo>
                    <a:pt x="228434" y="1705970"/>
                  </a:moveTo>
                  <a:lnTo>
                    <a:pt x="228434" y="1705970"/>
                  </a:lnTo>
                  <a:cubicBezTo>
                    <a:pt x="264828" y="1678674"/>
                    <a:pt x="300597" y="1650525"/>
                    <a:pt x="337616" y="1624083"/>
                  </a:cubicBezTo>
                  <a:cubicBezTo>
                    <a:pt x="364311" y="1605015"/>
                    <a:pt x="396306" y="1592689"/>
                    <a:pt x="419503" y="1569492"/>
                  </a:cubicBezTo>
                  <a:cubicBezTo>
                    <a:pt x="445213" y="1543782"/>
                    <a:pt x="467189" y="1516453"/>
                    <a:pt x="501389" y="1501253"/>
                  </a:cubicBezTo>
                  <a:cubicBezTo>
                    <a:pt x="527681" y="1489568"/>
                    <a:pt x="555980" y="1483056"/>
                    <a:pt x="583276" y="1473958"/>
                  </a:cubicBezTo>
                  <a:lnTo>
                    <a:pt x="624219" y="1460310"/>
                  </a:lnTo>
                  <a:cubicBezTo>
                    <a:pt x="637867" y="1455761"/>
                    <a:pt x="651206" y="1450151"/>
                    <a:pt x="665162" y="1446662"/>
                  </a:cubicBezTo>
                  <a:lnTo>
                    <a:pt x="719753" y="1433015"/>
                  </a:lnTo>
                  <a:cubicBezTo>
                    <a:pt x="800081" y="1392850"/>
                    <a:pt x="755040" y="1412154"/>
                    <a:pt x="856231" y="1378424"/>
                  </a:cubicBezTo>
                  <a:cubicBezTo>
                    <a:pt x="901491" y="1363337"/>
                    <a:pt x="882788" y="1364776"/>
                    <a:pt x="910822" y="1364776"/>
                  </a:cubicBezTo>
                  <a:lnTo>
                    <a:pt x="910822" y="1364776"/>
                  </a:lnTo>
                  <a:lnTo>
                    <a:pt x="1020004" y="1323832"/>
                  </a:lnTo>
                  <a:cubicBezTo>
                    <a:pt x="1033524" y="1318916"/>
                    <a:pt x="1047724" y="1315852"/>
                    <a:pt x="1060947" y="1310185"/>
                  </a:cubicBezTo>
                  <a:cubicBezTo>
                    <a:pt x="1079647" y="1302171"/>
                    <a:pt x="1096838" y="1290903"/>
                    <a:pt x="1115538" y="1282889"/>
                  </a:cubicBezTo>
                  <a:cubicBezTo>
                    <a:pt x="1233616" y="1232284"/>
                    <a:pt x="1095898" y="1299532"/>
                    <a:pt x="1183777" y="1255594"/>
                  </a:cubicBezTo>
                  <a:lnTo>
                    <a:pt x="1538619" y="941695"/>
                  </a:lnTo>
                  <a:cubicBezTo>
                    <a:pt x="1534070" y="896203"/>
                    <a:pt x="1532487" y="850315"/>
                    <a:pt x="1524971" y="805218"/>
                  </a:cubicBezTo>
                  <a:cubicBezTo>
                    <a:pt x="1518804" y="768214"/>
                    <a:pt x="1505033" y="732821"/>
                    <a:pt x="1497676" y="696035"/>
                  </a:cubicBezTo>
                  <a:cubicBezTo>
                    <a:pt x="1493127" y="673289"/>
                    <a:pt x="1489654" y="650301"/>
                    <a:pt x="1484028" y="627797"/>
                  </a:cubicBezTo>
                  <a:cubicBezTo>
                    <a:pt x="1480539" y="613840"/>
                    <a:pt x="1471225" y="601214"/>
                    <a:pt x="1470380" y="586853"/>
                  </a:cubicBezTo>
                  <a:cubicBezTo>
                    <a:pt x="1466640" y="523274"/>
                    <a:pt x="1470380" y="459474"/>
                    <a:pt x="1470380" y="395785"/>
                  </a:cubicBezTo>
                  <a:lnTo>
                    <a:pt x="1470380" y="395785"/>
                  </a:lnTo>
                  <a:cubicBezTo>
                    <a:pt x="1438535" y="368489"/>
                    <a:pt x="1403187" y="344816"/>
                    <a:pt x="1374846" y="313898"/>
                  </a:cubicBezTo>
                  <a:cubicBezTo>
                    <a:pt x="1352679" y="289716"/>
                    <a:pt x="1338928" y="258984"/>
                    <a:pt x="1320255" y="232012"/>
                  </a:cubicBezTo>
                  <a:cubicBezTo>
                    <a:pt x="1286961" y="183921"/>
                    <a:pt x="1223088" y="86367"/>
                    <a:pt x="1170129" y="54591"/>
                  </a:cubicBezTo>
                  <a:cubicBezTo>
                    <a:pt x="1097990" y="11307"/>
                    <a:pt x="1101891" y="40173"/>
                    <a:pt x="1101891" y="0"/>
                  </a:cubicBezTo>
                  <a:lnTo>
                    <a:pt x="1101891" y="0"/>
                  </a:lnTo>
                  <a:cubicBezTo>
                    <a:pt x="1060948" y="22746"/>
                    <a:pt x="1019518" y="44638"/>
                    <a:pt x="979061" y="68238"/>
                  </a:cubicBezTo>
                  <a:cubicBezTo>
                    <a:pt x="964893" y="76503"/>
                    <a:pt x="952359" y="87396"/>
                    <a:pt x="938117" y="95534"/>
                  </a:cubicBezTo>
                  <a:cubicBezTo>
                    <a:pt x="920453" y="105628"/>
                    <a:pt x="900454" y="111545"/>
                    <a:pt x="883526" y="122830"/>
                  </a:cubicBezTo>
                  <a:cubicBezTo>
                    <a:pt x="772269" y="197002"/>
                    <a:pt x="858621" y="162978"/>
                    <a:pt x="774344" y="191068"/>
                  </a:cubicBezTo>
                  <a:cubicBezTo>
                    <a:pt x="760696" y="200167"/>
                    <a:pt x="748072" y="211029"/>
                    <a:pt x="733401" y="218364"/>
                  </a:cubicBezTo>
                  <a:cubicBezTo>
                    <a:pt x="711489" y="229320"/>
                    <a:pt x="665162" y="245659"/>
                    <a:pt x="665162" y="245659"/>
                  </a:cubicBezTo>
                  <a:lnTo>
                    <a:pt x="665162" y="245659"/>
                  </a:lnTo>
                  <a:cubicBezTo>
                    <a:pt x="662532" y="247303"/>
                    <a:pt x="523619" y="329832"/>
                    <a:pt x="501389" y="354841"/>
                  </a:cubicBezTo>
                  <a:cubicBezTo>
                    <a:pt x="403037" y="465488"/>
                    <a:pt x="472863" y="398244"/>
                    <a:pt x="433150" y="477671"/>
                  </a:cubicBezTo>
                  <a:cubicBezTo>
                    <a:pt x="400808" y="542355"/>
                    <a:pt x="405855" y="493243"/>
                    <a:pt x="405855" y="545910"/>
                  </a:cubicBezTo>
                  <a:lnTo>
                    <a:pt x="405855" y="545910"/>
                  </a:lnTo>
                  <a:cubicBezTo>
                    <a:pt x="338396" y="680828"/>
                    <a:pt x="364132" y="616489"/>
                    <a:pt x="323968" y="736979"/>
                  </a:cubicBezTo>
                  <a:cubicBezTo>
                    <a:pt x="308881" y="782238"/>
                    <a:pt x="310320" y="763536"/>
                    <a:pt x="310320" y="791570"/>
                  </a:cubicBezTo>
                  <a:lnTo>
                    <a:pt x="310320" y="791570"/>
                  </a:lnTo>
                  <a:cubicBezTo>
                    <a:pt x="292123" y="837062"/>
                    <a:pt x="272933" y="882170"/>
                    <a:pt x="255729" y="928047"/>
                  </a:cubicBezTo>
                  <a:cubicBezTo>
                    <a:pt x="245626" y="954987"/>
                    <a:pt x="238267" y="982894"/>
                    <a:pt x="228434" y="1009934"/>
                  </a:cubicBezTo>
                  <a:cubicBezTo>
                    <a:pt x="220062" y="1032958"/>
                    <a:pt x="209740" y="1055234"/>
                    <a:pt x="201138" y="1078173"/>
                  </a:cubicBezTo>
                  <a:cubicBezTo>
                    <a:pt x="196087" y="1091643"/>
                    <a:pt x="192834" y="1105759"/>
                    <a:pt x="187491" y="1119116"/>
                  </a:cubicBezTo>
                  <a:cubicBezTo>
                    <a:pt x="165527" y="1174026"/>
                    <a:pt x="137954" y="1226784"/>
                    <a:pt x="119252" y="1282889"/>
                  </a:cubicBezTo>
                  <a:cubicBezTo>
                    <a:pt x="103940" y="1328823"/>
                    <a:pt x="105292" y="1331202"/>
                    <a:pt x="78308" y="1378424"/>
                  </a:cubicBezTo>
                  <a:cubicBezTo>
                    <a:pt x="48490" y="1430607"/>
                    <a:pt x="51013" y="1400897"/>
                    <a:pt x="51013" y="1433015"/>
                  </a:cubicBezTo>
                  <a:lnTo>
                    <a:pt x="51013" y="1433015"/>
                  </a:lnTo>
                  <a:cubicBezTo>
                    <a:pt x="0" y="1586055"/>
                    <a:pt x="10070" y="1512686"/>
                    <a:pt x="10070" y="1651379"/>
                  </a:cubicBezTo>
                  <a:lnTo>
                    <a:pt x="10070" y="1651379"/>
                  </a:lnTo>
                  <a:lnTo>
                    <a:pt x="228434" y="170597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9" name="Groupe 148"/>
          <p:cNvGrpSpPr/>
          <p:nvPr/>
        </p:nvGrpSpPr>
        <p:grpSpPr>
          <a:xfrm>
            <a:off x="827584" y="692696"/>
            <a:ext cx="6192688" cy="5544616"/>
            <a:chOff x="827584" y="692696"/>
            <a:chExt cx="6192688" cy="5544616"/>
          </a:xfrm>
        </p:grpSpPr>
        <p:grpSp>
          <p:nvGrpSpPr>
            <p:cNvPr id="148" name="Groupe 147"/>
            <p:cNvGrpSpPr/>
            <p:nvPr/>
          </p:nvGrpSpPr>
          <p:grpSpPr>
            <a:xfrm>
              <a:off x="6876256" y="1916832"/>
              <a:ext cx="144016" cy="216024"/>
              <a:chOff x="6876256" y="1916832"/>
              <a:chExt cx="144016" cy="216024"/>
            </a:xfrm>
          </p:grpSpPr>
          <p:sp>
            <p:nvSpPr>
              <p:cNvPr id="46" name="Ellipse 45"/>
              <p:cNvSpPr/>
              <p:nvPr/>
            </p:nvSpPr>
            <p:spPr>
              <a:xfrm>
                <a:off x="6876256" y="1916832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6876256" y="2060848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45" name="Groupe 144"/>
            <p:cNvGrpSpPr/>
            <p:nvPr/>
          </p:nvGrpSpPr>
          <p:grpSpPr>
            <a:xfrm>
              <a:off x="827584" y="692696"/>
              <a:ext cx="864096" cy="3024336"/>
              <a:chOff x="827584" y="692696"/>
              <a:chExt cx="864096" cy="3024336"/>
            </a:xfrm>
          </p:grpSpPr>
          <p:sp>
            <p:nvSpPr>
              <p:cNvPr id="44" name="Ellipse 43"/>
              <p:cNvSpPr/>
              <p:nvPr/>
            </p:nvSpPr>
            <p:spPr>
              <a:xfrm>
                <a:off x="1547664" y="836712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1115616" y="3645024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ZoneTexte 135"/>
              <p:cNvSpPr txBox="1"/>
              <p:nvPr/>
            </p:nvSpPr>
            <p:spPr>
              <a:xfrm>
                <a:off x="827584" y="692696"/>
                <a:ext cx="74571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smtClean="0"/>
                  <a:t>Anchorage</a:t>
                </a:r>
                <a:endParaRPr lang="fr-FR" sz="1000" dirty="0"/>
              </a:p>
            </p:txBody>
          </p:sp>
        </p:grpSp>
        <p:grpSp>
          <p:nvGrpSpPr>
            <p:cNvPr id="147" name="Groupe 146"/>
            <p:cNvGrpSpPr/>
            <p:nvPr/>
          </p:nvGrpSpPr>
          <p:grpSpPr>
            <a:xfrm>
              <a:off x="3851920" y="3501008"/>
              <a:ext cx="1969981" cy="2232248"/>
              <a:chOff x="3851920" y="3501008"/>
              <a:chExt cx="1969981" cy="2232248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5004048" y="3717032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3923928" y="5517232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4427984" y="5517232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5220072" y="4509120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5148064" y="4221088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7" name="ZoneTexte 136"/>
              <p:cNvSpPr txBox="1"/>
              <p:nvPr/>
            </p:nvSpPr>
            <p:spPr>
              <a:xfrm>
                <a:off x="5004048" y="3501008"/>
                <a:ext cx="57579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err="1" smtClean="0"/>
                  <a:t>Norilsjk</a:t>
                </a:r>
                <a:endParaRPr lang="fr-FR" sz="1000" dirty="0"/>
              </a:p>
            </p:txBody>
          </p:sp>
          <p:sp>
            <p:nvSpPr>
              <p:cNvPr id="138" name="ZoneTexte 137"/>
              <p:cNvSpPr txBox="1"/>
              <p:nvPr/>
            </p:nvSpPr>
            <p:spPr>
              <a:xfrm>
                <a:off x="3851920" y="5229200"/>
                <a:ext cx="78579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err="1" smtClean="0"/>
                  <a:t>Nourmansk</a:t>
                </a:r>
                <a:endParaRPr lang="fr-FR" sz="1000" dirty="0"/>
              </a:p>
            </p:txBody>
          </p:sp>
          <p:sp>
            <p:nvSpPr>
              <p:cNvPr id="139" name="Ellipse 138"/>
              <p:cNvSpPr/>
              <p:nvPr/>
            </p:nvSpPr>
            <p:spPr>
              <a:xfrm>
                <a:off x="5076056" y="5589240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0" name="ZoneTexte 139"/>
              <p:cNvSpPr txBox="1"/>
              <p:nvPr/>
            </p:nvSpPr>
            <p:spPr>
              <a:xfrm>
                <a:off x="5004048" y="5373216"/>
                <a:ext cx="8178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smtClean="0"/>
                  <a:t>Arkhangelsk</a:t>
                </a:r>
                <a:endParaRPr lang="fr-FR" sz="1000" dirty="0"/>
              </a:p>
            </p:txBody>
          </p:sp>
        </p:grpSp>
        <p:grpSp>
          <p:nvGrpSpPr>
            <p:cNvPr id="146" name="Groupe 145"/>
            <p:cNvGrpSpPr/>
            <p:nvPr/>
          </p:nvGrpSpPr>
          <p:grpSpPr>
            <a:xfrm>
              <a:off x="1403648" y="5445224"/>
              <a:ext cx="942505" cy="792088"/>
              <a:chOff x="1403648" y="5445224"/>
              <a:chExt cx="942505" cy="792088"/>
            </a:xfrm>
          </p:grpSpPr>
          <p:sp>
            <p:nvSpPr>
              <p:cNvPr id="39" name="Ellipse 38"/>
              <p:cNvSpPr/>
              <p:nvPr/>
            </p:nvSpPr>
            <p:spPr>
              <a:xfrm>
                <a:off x="1403648" y="5445224"/>
                <a:ext cx="72008" cy="72008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2195736" y="6093296"/>
                <a:ext cx="144016" cy="144016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1" name="ZoneTexte 140"/>
              <p:cNvSpPr txBox="1"/>
              <p:nvPr/>
            </p:nvSpPr>
            <p:spPr>
              <a:xfrm>
                <a:off x="1619672" y="5877272"/>
                <a:ext cx="72648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err="1" smtClean="0"/>
                  <a:t>Reykjavikk</a:t>
                </a:r>
                <a:endParaRPr lang="fr-FR" sz="1000" dirty="0"/>
              </a:p>
            </p:txBody>
          </p:sp>
        </p:grpSp>
      </p:grpSp>
      <p:sp>
        <p:nvSpPr>
          <p:cNvPr id="142" name="ZoneTexte 141"/>
          <p:cNvSpPr txBox="1"/>
          <p:nvPr/>
        </p:nvSpPr>
        <p:spPr>
          <a:xfrm>
            <a:off x="0" y="6550223"/>
            <a:ext cx="6395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Action Man" pitchFamily="2" charset="0"/>
              </a:rPr>
              <a:t>L’arctique: un espace fragile en cours d’intégration dans la mondialisation</a:t>
            </a:r>
            <a:endParaRPr lang="fr-FR" sz="1400" b="1" dirty="0">
              <a:latin typeface="Action Man" pitchFamily="2" charset="0"/>
            </a:endParaRPr>
          </a:p>
        </p:txBody>
      </p:sp>
      <p:grpSp>
        <p:nvGrpSpPr>
          <p:cNvPr id="157" name="Groupe 156"/>
          <p:cNvGrpSpPr/>
          <p:nvPr/>
        </p:nvGrpSpPr>
        <p:grpSpPr>
          <a:xfrm>
            <a:off x="1043608" y="1484784"/>
            <a:ext cx="5979350" cy="4574396"/>
            <a:chOff x="1043608" y="1484784"/>
            <a:chExt cx="5979350" cy="4574396"/>
          </a:xfrm>
        </p:grpSpPr>
        <p:sp>
          <p:nvSpPr>
            <p:cNvPr id="56" name="ZoneTexte 55"/>
            <p:cNvSpPr txBox="1"/>
            <p:nvPr/>
          </p:nvSpPr>
          <p:spPr>
            <a:xfrm>
              <a:off x="6588224" y="2204864"/>
              <a:ext cx="4347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i="1" dirty="0" smtClean="0">
                  <a:solidFill>
                    <a:srgbClr val="FF0000"/>
                  </a:solidFill>
                </a:rPr>
                <a:t>Inuit</a:t>
              </a:r>
              <a:endParaRPr lang="fr-FR" sz="1050" i="1" dirty="0">
                <a:solidFill>
                  <a:srgbClr val="FF0000"/>
                </a:solidFill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043608" y="4149080"/>
              <a:ext cx="4347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i="1" dirty="0" smtClean="0">
                  <a:solidFill>
                    <a:srgbClr val="FF0000"/>
                  </a:solidFill>
                </a:rPr>
                <a:t>Inuit</a:t>
              </a:r>
              <a:endParaRPr lang="fr-FR" sz="1050" i="1" dirty="0">
                <a:solidFill>
                  <a:srgbClr val="FF0000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427984" y="1988840"/>
              <a:ext cx="55976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i="1" dirty="0" err="1" smtClean="0">
                  <a:solidFill>
                    <a:srgbClr val="FF0000"/>
                  </a:solidFill>
                </a:rPr>
                <a:t>Evenes</a:t>
              </a:r>
              <a:endParaRPr lang="fr-FR" sz="1050" i="1" dirty="0">
                <a:solidFill>
                  <a:srgbClr val="FF0000"/>
                </a:solidFill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267744" y="1484784"/>
              <a:ext cx="4347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i="1" dirty="0" smtClean="0">
                  <a:solidFill>
                    <a:srgbClr val="FF0000"/>
                  </a:solidFill>
                </a:rPr>
                <a:t>Inuit</a:t>
              </a:r>
              <a:endParaRPr lang="fr-FR" sz="1050" i="1" dirty="0">
                <a:solidFill>
                  <a:srgbClr val="FF0000"/>
                </a:solidFill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4499992" y="5805264"/>
              <a:ext cx="4844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i="1" dirty="0" err="1" smtClean="0">
                  <a:solidFill>
                    <a:srgbClr val="FF0000"/>
                  </a:solidFill>
                </a:rPr>
                <a:t>Same</a:t>
              </a:r>
              <a:endParaRPr lang="fr-FR" sz="1050" i="1" dirty="0">
                <a:solidFill>
                  <a:srgbClr val="FF0000"/>
                </a:solidFill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4716016" y="3356992"/>
              <a:ext cx="61266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i="1" dirty="0" err="1" smtClean="0">
                  <a:solidFill>
                    <a:srgbClr val="FF0000"/>
                  </a:solidFill>
                </a:rPr>
                <a:t>nénetes</a:t>
              </a:r>
              <a:endParaRPr lang="fr-FR" sz="1050" i="1" dirty="0">
                <a:solidFill>
                  <a:srgbClr val="FF0000"/>
                </a:solidFill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1691680" y="5301208"/>
              <a:ext cx="4347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i="1" dirty="0" smtClean="0">
                  <a:solidFill>
                    <a:srgbClr val="FF0000"/>
                  </a:solidFill>
                </a:rPr>
                <a:t>Inuit</a:t>
              </a:r>
              <a:endParaRPr lang="fr-FR" sz="1050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14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63" grpId="0"/>
      <p:bldP spid="64" grpId="0"/>
      <p:bldP spid="111" grpId="0"/>
      <p:bldP spid="116" grpId="0"/>
      <p:bldP spid="14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146</Words>
  <Application>Microsoft Office PowerPoint</Application>
  <PresentationFormat>Affichage à l'écran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Les mondes arctiques,  une nouvelle frontière  sur notre planète 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mondes arctiques,  une nouvelle frontière  sur notre planète</dc:title>
  <dc:creator>A.Duchesne</dc:creator>
  <cp:lastModifiedBy>A.Duchesne</cp:lastModifiedBy>
  <cp:revision>2</cp:revision>
  <dcterms:created xsi:type="dcterms:W3CDTF">2012-01-28T15:23:10Z</dcterms:created>
  <dcterms:modified xsi:type="dcterms:W3CDTF">2012-01-28T15:30:41Z</dcterms:modified>
</cp:coreProperties>
</file>